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60" r:id="rId3"/>
    <p:sldId id="278" r:id="rId4"/>
    <p:sldId id="261" r:id="rId5"/>
    <p:sldId id="262" r:id="rId6"/>
    <p:sldId id="263" r:id="rId7"/>
    <p:sldId id="264" r:id="rId8"/>
    <p:sldId id="266" r:id="rId9"/>
    <p:sldId id="265" r:id="rId10"/>
    <p:sldId id="267" r:id="rId11"/>
    <p:sldId id="279" r:id="rId12"/>
    <p:sldId id="280" r:id="rId13"/>
    <p:sldId id="276" r:id="rId14"/>
    <p:sldId id="277" r:id="rId15"/>
    <p:sldId id="268" r:id="rId16"/>
    <p:sldId id="269" r:id="rId17"/>
    <p:sldId id="283" r:id="rId18"/>
    <p:sldId id="284" r:id="rId19"/>
    <p:sldId id="293" r:id="rId20"/>
    <p:sldId id="294" r:id="rId21"/>
    <p:sldId id="296" r:id="rId22"/>
    <p:sldId id="295" r:id="rId23"/>
    <p:sldId id="297" r:id="rId24"/>
    <p:sldId id="288" r:id="rId2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6539" userDrawn="1">
          <p15:clr>
            <a:srgbClr val="A4A3A4"/>
          </p15:clr>
        </p15:guide>
        <p15:guide id="4" orient="horz" pos="31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86" d="100"/>
          <a:sy n="86" d="100"/>
        </p:scale>
        <p:origin x="246" y="90"/>
      </p:cViewPr>
      <p:guideLst>
        <p:guide pos="6539"/>
        <p:guide orient="horz" pos="3181"/>
      </p:guideLst>
    </p:cSldViewPr>
  </p:slideViewPr>
  <p:notesTextViewPr>
    <p:cViewPr>
      <p:scale>
        <a:sx n="1" d="1"/>
        <a:sy n="1" d="1"/>
      </p:scale>
      <p:origin x="0" y="0"/>
    </p:cViewPr>
  </p:notesTextViewPr>
  <p:notesViewPr>
    <p:cSldViewPr snapToGrid="0">
      <p:cViewPr varScale="1">
        <p:scale>
          <a:sx n="90" d="100"/>
          <a:sy n="90" d="100"/>
        </p:scale>
        <p:origin x="486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EBFD2-2FFF-4895-8E2C-72CE3B3C83DE}" type="datetimeFigureOut">
              <a:rPr lang="pt-BR" smtClean="0"/>
              <a:t>17/08/2021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24C800-1361-4828-8516-9545F64C0E9C}" type="slidenum">
              <a:rPr lang="pt-BR" smtClean="0"/>
              <a:t>‹nº›</a:t>
            </a:fld>
            <a:endParaRPr lang="pt-BR"/>
          </a:p>
        </p:txBody>
      </p:sp>
    </p:spTree>
    <p:extLst>
      <p:ext uri="{BB962C8B-B14F-4D97-AF65-F5344CB8AC3E}">
        <p14:creationId xmlns:p14="http://schemas.microsoft.com/office/powerpoint/2010/main" val="382619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297945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2178338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3612640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350389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310931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87735C8E-18C9-4D17-BEB0-AA5A56F113D7}" type="datetimeFigureOut">
              <a:rPr lang="pt-BR" smtClean="0"/>
              <a:t>17/08/2021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343698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87735C8E-18C9-4D17-BEB0-AA5A56F113D7}" type="datetimeFigureOut">
              <a:rPr lang="pt-BR" smtClean="0"/>
              <a:t>17/08/2021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1901538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87735C8E-18C9-4D17-BEB0-AA5A56F113D7}" type="datetimeFigureOut">
              <a:rPr lang="pt-BR" smtClean="0"/>
              <a:t>17/08/2021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813522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7735C8E-18C9-4D17-BEB0-AA5A56F113D7}" type="datetimeFigureOut">
              <a:rPr lang="pt-BR" smtClean="0"/>
              <a:t>17/08/2021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295161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87735C8E-18C9-4D17-BEB0-AA5A56F113D7}" type="datetimeFigureOut">
              <a:rPr lang="pt-BR" smtClean="0"/>
              <a:t>17/08/2021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363313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87735C8E-18C9-4D17-BEB0-AA5A56F113D7}" type="datetimeFigureOut">
              <a:rPr lang="pt-BR" smtClean="0"/>
              <a:t>17/08/2021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BED1578-3EA4-489F-962B-75511A7F86EB}" type="slidenum">
              <a:rPr lang="pt-BR" smtClean="0"/>
              <a:t>‹nº›</a:t>
            </a:fld>
            <a:endParaRPr lang="pt-BR"/>
          </a:p>
        </p:txBody>
      </p:sp>
    </p:spTree>
    <p:extLst>
      <p:ext uri="{BB962C8B-B14F-4D97-AF65-F5344CB8AC3E}">
        <p14:creationId xmlns:p14="http://schemas.microsoft.com/office/powerpoint/2010/main" val="276947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35C8E-18C9-4D17-BEB0-AA5A56F113D7}" type="datetimeFigureOut">
              <a:rPr lang="pt-BR" smtClean="0"/>
              <a:t>17/08/2021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D1578-3EA4-489F-962B-75511A7F86EB}" type="slidenum">
              <a:rPr lang="pt-BR" smtClean="0"/>
              <a:t>‹nº›</a:t>
            </a:fld>
            <a:endParaRPr lang="pt-BR"/>
          </a:p>
        </p:txBody>
      </p:sp>
    </p:spTree>
    <p:extLst>
      <p:ext uri="{BB962C8B-B14F-4D97-AF65-F5344CB8AC3E}">
        <p14:creationId xmlns:p14="http://schemas.microsoft.com/office/powerpoint/2010/main" val="2771413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jus.com.br/revista/edicoes/2010" TargetMode="External"/><Relationship Id="rId7" Type="http://schemas.openxmlformats.org/officeDocument/2006/relationships/image" Target="../media/image1.png"/><Relationship Id="rId2" Type="http://schemas.openxmlformats.org/officeDocument/2006/relationships/hyperlink" Target="https://jus.com.br/artigos/16981/presuncao-de-dependencia-economica-na-pensao-por-morte-uma-analise-da-jurisprudencia" TargetMode="External"/><Relationship Id="rId1" Type="http://schemas.openxmlformats.org/officeDocument/2006/relationships/slideLayout" Target="../slideLayouts/slideLayout2.xml"/><Relationship Id="rId6" Type="http://schemas.openxmlformats.org/officeDocument/2006/relationships/hyperlink" Target="http://jus.com.br/revista/texto/16981/presuncao-de-dependencia-economica-na-pensao-por-morte#ixzz1xbjmkjgI" TargetMode="External"/><Relationship Id="rId5" Type="http://schemas.openxmlformats.org/officeDocument/2006/relationships/hyperlink" Target="https://jus.com.br/revista/edicoes/2010/7" TargetMode="External"/><Relationship Id="rId4" Type="http://schemas.openxmlformats.org/officeDocument/2006/relationships/hyperlink" Target="https://jus.com.br/revista/edicoes/2010/7/15"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8C4548-5C0E-4B7B-9C1F-A98ECF50936B}"/>
              </a:ext>
            </a:extLst>
          </p:cNvPr>
          <p:cNvSpPr>
            <a:spLocks noGrp="1"/>
          </p:cNvSpPr>
          <p:nvPr>
            <p:ph type="ctrTitle"/>
          </p:nvPr>
        </p:nvSpPr>
        <p:spPr>
          <a:xfrm>
            <a:off x="1150070" y="1122363"/>
            <a:ext cx="9517930" cy="4939072"/>
          </a:xfrm>
        </p:spPr>
        <p:txBody>
          <a:bodyPr>
            <a:normAutofit/>
          </a:bodyPr>
          <a:lstStyle/>
          <a:p>
            <a:pPr>
              <a:defRPr/>
            </a:pPr>
            <a:br>
              <a:rPr lang="pt-BR" dirty="0">
                <a:solidFill>
                  <a:schemeClr val="tx2">
                    <a:satMod val="200000"/>
                  </a:schemeClr>
                </a:solidFill>
              </a:rPr>
            </a:br>
            <a:br>
              <a:rPr lang="pt-BR" dirty="0">
                <a:solidFill>
                  <a:schemeClr val="tx2">
                    <a:satMod val="200000"/>
                  </a:schemeClr>
                </a:solidFill>
              </a:rPr>
            </a:br>
            <a:br>
              <a:rPr lang="pt-BR" dirty="0">
                <a:solidFill>
                  <a:schemeClr val="tx2">
                    <a:satMod val="200000"/>
                  </a:schemeClr>
                </a:solidFill>
              </a:rPr>
            </a:br>
            <a:br>
              <a:rPr lang="pt-BR" dirty="0">
                <a:solidFill>
                  <a:schemeClr val="tx2">
                    <a:satMod val="200000"/>
                  </a:schemeClr>
                </a:solidFill>
              </a:rPr>
            </a:br>
            <a:br>
              <a:rPr lang="pt-BR" dirty="0">
                <a:solidFill>
                  <a:schemeClr val="tx2">
                    <a:satMod val="200000"/>
                  </a:schemeClr>
                </a:solidFill>
              </a:rPr>
            </a:br>
            <a:r>
              <a:rPr lang="pt-BR" sz="2000" dirty="0">
                <a:solidFill>
                  <a:schemeClr val="tx2">
                    <a:satMod val="200000"/>
                  </a:schemeClr>
                </a:solidFill>
              </a:rPr>
              <a:t> PROF. DR. Miguel </a:t>
            </a:r>
            <a:r>
              <a:rPr lang="pt-BR" sz="2000" dirty="0" err="1">
                <a:solidFill>
                  <a:schemeClr val="tx2">
                    <a:satMod val="200000"/>
                  </a:schemeClr>
                </a:solidFill>
              </a:rPr>
              <a:t>Horvath</a:t>
            </a:r>
            <a:r>
              <a:rPr lang="pt-BR" sz="2000" dirty="0">
                <a:solidFill>
                  <a:schemeClr val="tx2">
                    <a:satMod val="200000"/>
                  </a:schemeClr>
                </a:solidFill>
              </a:rPr>
              <a:t> Júnior</a:t>
            </a:r>
            <a:endParaRPr lang="pt-BR" dirty="0">
              <a:solidFill>
                <a:schemeClr val="tx2">
                  <a:satMod val="200000"/>
                </a:schemeClr>
              </a:solidFill>
            </a:endParaRPr>
          </a:p>
        </p:txBody>
      </p:sp>
      <p:sp>
        <p:nvSpPr>
          <p:cNvPr id="8195" name="Subtítulo 2">
            <a:extLst>
              <a:ext uri="{FF2B5EF4-FFF2-40B4-BE49-F238E27FC236}">
                <a16:creationId xmlns:a16="http://schemas.microsoft.com/office/drawing/2014/main" id="{4D8D031D-CB88-486F-A785-32AF29B3C70B}"/>
              </a:ext>
            </a:extLst>
          </p:cNvPr>
          <p:cNvSpPr>
            <a:spLocks noGrp="1"/>
          </p:cNvSpPr>
          <p:nvPr>
            <p:ph type="subTitle" idx="1"/>
          </p:nvPr>
        </p:nvSpPr>
        <p:spPr>
          <a:xfrm>
            <a:off x="2002792" y="1238081"/>
            <a:ext cx="8353425" cy="1531246"/>
          </a:xfrm>
        </p:spPr>
        <p:txBody>
          <a:bodyPr>
            <a:noAutofit/>
          </a:bodyPr>
          <a:lstStyle/>
          <a:p>
            <a:pPr algn="ctr" eaLnBrk="1" hangingPunct="1">
              <a:spcBef>
                <a:spcPct val="0"/>
              </a:spcBef>
            </a:pPr>
            <a:r>
              <a:rPr lang="pt-BR" altLang="pt-BR" sz="4400" dirty="0"/>
              <a:t>A caracterização  da dependência econômica para fins previdenciários </a:t>
            </a:r>
          </a:p>
          <a:p>
            <a:pPr algn="ctr" eaLnBrk="1" hangingPunct="1">
              <a:spcBef>
                <a:spcPct val="0"/>
              </a:spcBef>
            </a:pPr>
            <a:r>
              <a:rPr lang="pt-BR" altLang="pt-BR" sz="4400" dirty="0"/>
              <a:t> </a:t>
            </a:r>
          </a:p>
          <a:p>
            <a:pPr algn="ctr" eaLnBrk="1" hangingPunct="1">
              <a:spcBef>
                <a:spcPct val="0"/>
              </a:spcBef>
            </a:pPr>
            <a:r>
              <a:rPr lang="pt-BR" altLang="pt-BR" sz="4400" dirty="0"/>
              <a:t>Comprovação da união estável</a:t>
            </a:r>
          </a:p>
          <a:p>
            <a:pPr algn="ctr" eaLnBrk="1" hangingPunct="1">
              <a:spcBef>
                <a:spcPct val="0"/>
              </a:spcBef>
            </a:pPr>
            <a:r>
              <a:rPr lang="pt-BR" altLang="pt-BR" sz="4400" dirty="0"/>
              <a:t>Menor sob guarda .  Como ficou a situação  - Análise  ADI  x  EC 103/2019 </a:t>
            </a:r>
          </a:p>
        </p:txBody>
      </p:sp>
      <p:pic>
        <p:nvPicPr>
          <p:cNvPr id="4" name="Imagem 3">
            <a:extLst>
              <a:ext uri="{FF2B5EF4-FFF2-40B4-BE49-F238E27FC236}">
                <a16:creationId xmlns:a16="http://schemas.microsoft.com/office/drawing/2014/main" id="{EC69217B-A971-4F40-8B85-B4C6CD0736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transition spd="med">
    <p:dissolve/>
    <p:sndAc>
      <p:stSnd>
        <p:snd r:embed="rId2" name="breeze.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Conteúdo 2">
            <a:extLst>
              <a:ext uri="{FF2B5EF4-FFF2-40B4-BE49-F238E27FC236}">
                <a16:creationId xmlns:a16="http://schemas.microsoft.com/office/drawing/2014/main" id="{05119C98-0D62-4F34-9D4E-D6EFCC0FE839}"/>
              </a:ext>
            </a:extLst>
          </p:cNvPr>
          <p:cNvSpPr>
            <a:spLocks noGrp="1"/>
          </p:cNvSpPr>
          <p:nvPr>
            <p:ph idx="1"/>
          </p:nvPr>
        </p:nvSpPr>
        <p:spPr>
          <a:xfrm>
            <a:off x="2438400" y="1074656"/>
            <a:ext cx="7772400" cy="5281694"/>
          </a:xfrm>
        </p:spPr>
        <p:txBody>
          <a:bodyPr/>
          <a:lstStyle/>
          <a:p>
            <a:pPr algn="just" eaLnBrk="1" hangingPunct="1"/>
            <a:endParaRPr lang="pt-BR" altLang="pt-BR" sz="2000" dirty="0"/>
          </a:p>
          <a:p>
            <a:pPr algn="just" eaLnBrk="1" hangingPunct="1"/>
            <a:r>
              <a:rPr lang="pt-BR" altLang="pt-BR" sz="2000" dirty="0"/>
              <a:t>Os adeptos da presunção econômica absoluta  entendem que os dependentes da classe I  como integram a família em sentido estrito comungam a vida, mesa e habitação (na dicção dos lusitanos) razão pela qual  como todos concorrem para o padrão de vida esta presunção deve ser aplicada de forma absoluta ou seja, sem a possibilidade de vir a ser afastada.</a:t>
            </a:r>
          </a:p>
          <a:p>
            <a:pPr algn="just" eaLnBrk="1" hangingPunct="1"/>
            <a:endParaRPr lang="pt-BR" altLang="pt-BR" sz="2000" dirty="0"/>
          </a:p>
          <a:p>
            <a:pPr algn="just" eaLnBrk="1" hangingPunct="1"/>
            <a:r>
              <a:rPr lang="pt-BR" altLang="pt-BR" sz="2000" dirty="0"/>
              <a:t>Os adeptos  da  presunção relativa entendem que  as prestações previdenciárias, notadamente os benefícios (prestações pagas em pecúnia)  visam a concessão de uma tutela de base e em sendo assim, se os integrantes do núcleo familiar têm como se manter  não seria devida a prestação previdenciária de sobrevivência. Ideia mais próxima a de  proteção social previdenciária.</a:t>
            </a:r>
          </a:p>
        </p:txBody>
      </p:sp>
      <p:pic>
        <p:nvPicPr>
          <p:cNvPr id="3" name="Imagem 2">
            <a:extLst>
              <a:ext uri="{FF2B5EF4-FFF2-40B4-BE49-F238E27FC236}">
                <a16:creationId xmlns:a16="http://schemas.microsoft.com/office/drawing/2014/main" id="{75D8982C-25A0-434F-A8FC-794E3468C1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68D3E07-B5FC-4299-8DDF-AB94581BEF88}"/>
              </a:ext>
            </a:extLst>
          </p:cNvPr>
          <p:cNvSpPr>
            <a:spLocks noGrp="1"/>
          </p:cNvSpPr>
          <p:nvPr>
            <p:ph idx="1"/>
          </p:nvPr>
        </p:nvSpPr>
        <p:spPr>
          <a:xfrm>
            <a:off x="670560" y="908049"/>
            <a:ext cx="9540240" cy="5693047"/>
          </a:xfrm>
        </p:spPr>
        <p:txBody>
          <a:bodyPr>
            <a:normAutofit/>
          </a:bodyPr>
          <a:lstStyle/>
          <a:p>
            <a:pPr marL="411480" algn="just">
              <a:buFont typeface="Wingdings"/>
              <a:buChar char=""/>
              <a:defRPr/>
            </a:pPr>
            <a:r>
              <a:rPr lang="pt-BR" sz="3200" dirty="0"/>
              <a:t>A tese da presunção absoluta pode acarretar a transferência indevida de encargo ao Estado e o enriquecimento sem causa de interessado, não resulta da melhor interpretação da Constituição Federal e não se coaduna com a natureza da seguridade social. Michel Martins de Morais</a:t>
            </a:r>
          </a:p>
          <a:p>
            <a:pPr marL="411480" algn="just">
              <a:buFont typeface="Wingdings"/>
              <a:buChar char=""/>
              <a:defRPr/>
            </a:pPr>
            <a:endParaRPr lang="pt-BR" dirty="0"/>
          </a:p>
          <a:p>
            <a:pPr marL="411480" algn="just">
              <a:buFont typeface="Wingdings"/>
              <a:buChar char=""/>
              <a:defRPr/>
            </a:pPr>
            <a:r>
              <a:rPr lang="pt-BR" sz="1900" b="0" i="0" dirty="0">
                <a:solidFill>
                  <a:srgbClr val="333333"/>
                </a:solidFill>
                <a:effectLst/>
                <a:latin typeface="helvetica neue"/>
              </a:rPr>
              <a:t>MORAIS, Michel Martins de. </a:t>
            </a:r>
            <a:r>
              <a:rPr lang="pt-BR" sz="1900" b="0" i="0" u="none" strike="noStrike" dirty="0">
                <a:solidFill>
                  <a:srgbClr val="0746A8"/>
                </a:solidFill>
                <a:effectLst/>
                <a:latin typeface="helvetica neue"/>
                <a:hlinkClick r:id="rId2"/>
              </a:rPr>
              <a:t>Presunção de dependência econômica na pensão por morte: uma análise da jurisprudência.</a:t>
            </a:r>
            <a:r>
              <a:rPr lang="pt-BR" sz="1900" b="0" i="0" dirty="0">
                <a:solidFill>
                  <a:srgbClr val="333333"/>
                </a:solidFill>
                <a:effectLst/>
                <a:latin typeface="helvetica neue"/>
              </a:rPr>
              <a:t>. </a:t>
            </a:r>
            <a:r>
              <a:rPr lang="pt-BR" sz="1900" b="1" i="0" dirty="0">
                <a:solidFill>
                  <a:srgbClr val="333333"/>
                </a:solidFill>
                <a:effectLst/>
                <a:latin typeface="helvetica neue"/>
              </a:rPr>
              <a:t>Revista Jus </a:t>
            </a:r>
            <a:r>
              <a:rPr lang="pt-BR" sz="1900" b="1" i="0" dirty="0" err="1">
                <a:solidFill>
                  <a:srgbClr val="333333"/>
                </a:solidFill>
                <a:effectLst/>
                <a:latin typeface="helvetica neue"/>
              </a:rPr>
              <a:t>Navigandi</a:t>
            </a:r>
            <a:r>
              <a:rPr lang="pt-BR" sz="1900" b="0" i="0" dirty="0">
                <a:solidFill>
                  <a:srgbClr val="333333"/>
                </a:solidFill>
                <a:effectLst/>
                <a:latin typeface="helvetica neue"/>
              </a:rPr>
              <a:t>, ISSN 1518-4862, Teresina, </a:t>
            </a:r>
            <a:r>
              <a:rPr lang="pt-BR" sz="1900" b="0" i="0" u="none" strike="noStrike" dirty="0">
                <a:solidFill>
                  <a:srgbClr val="0746A8"/>
                </a:solidFill>
                <a:effectLst/>
                <a:latin typeface="helvetica neue"/>
                <a:hlinkClick r:id="rId3"/>
              </a:rPr>
              <a:t>ano 15</a:t>
            </a:r>
            <a:r>
              <a:rPr lang="pt-BR" sz="1900" b="0" i="0" dirty="0">
                <a:solidFill>
                  <a:srgbClr val="333333"/>
                </a:solidFill>
                <a:effectLst/>
                <a:latin typeface="helvetica neue"/>
              </a:rPr>
              <a:t>, </a:t>
            </a:r>
            <a:r>
              <a:rPr lang="pt-BR" sz="1900" b="0" i="0" u="none" strike="noStrike" dirty="0">
                <a:solidFill>
                  <a:srgbClr val="0746A8"/>
                </a:solidFill>
                <a:effectLst/>
                <a:latin typeface="helvetica neue"/>
                <a:hlinkClick r:id="rId4"/>
              </a:rPr>
              <a:t>n. 2570</a:t>
            </a:r>
            <a:r>
              <a:rPr lang="pt-BR" sz="1900" b="0" i="0" dirty="0">
                <a:solidFill>
                  <a:srgbClr val="333333"/>
                </a:solidFill>
                <a:effectLst/>
                <a:latin typeface="helvetica neue"/>
              </a:rPr>
              <a:t>, </a:t>
            </a:r>
            <a:r>
              <a:rPr lang="pt-BR" sz="1900" b="0" i="0" u="none" strike="noStrike" dirty="0">
                <a:solidFill>
                  <a:srgbClr val="0746A8"/>
                </a:solidFill>
                <a:effectLst/>
                <a:latin typeface="helvetica neue"/>
                <a:hlinkClick r:id="rId4"/>
              </a:rPr>
              <a:t>15</a:t>
            </a:r>
            <a:r>
              <a:rPr lang="pt-BR" sz="1900" b="0" i="0" dirty="0">
                <a:solidFill>
                  <a:srgbClr val="333333"/>
                </a:solidFill>
                <a:effectLst/>
                <a:latin typeface="helvetica neue"/>
              </a:rPr>
              <a:t> </a:t>
            </a:r>
            <a:r>
              <a:rPr lang="pt-BR" sz="1900" b="0" i="0" u="none" strike="noStrike" dirty="0">
                <a:solidFill>
                  <a:srgbClr val="0746A8"/>
                </a:solidFill>
                <a:effectLst/>
                <a:latin typeface="helvetica neue"/>
                <a:hlinkClick r:id="rId5"/>
              </a:rPr>
              <a:t>jul.</a:t>
            </a:r>
            <a:r>
              <a:rPr lang="pt-BR" sz="1900" b="0" i="0" dirty="0">
                <a:solidFill>
                  <a:srgbClr val="333333"/>
                </a:solidFill>
                <a:effectLst/>
                <a:latin typeface="helvetica neue"/>
              </a:rPr>
              <a:t> </a:t>
            </a:r>
            <a:r>
              <a:rPr lang="pt-BR" sz="1900" b="0" i="0" u="none" strike="noStrike" dirty="0">
                <a:solidFill>
                  <a:srgbClr val="0746A8"/>
                </a:solidFill>
                <a:effectLst/>
                <a:latin typeface="helvetica neue"/>
                <a:hlinkClick r:id="rId3"/>
              </a:rPr>
              <a:t>2010</a:t>
            </a:r>
            <a:r>
              <a:rPr lang="pt-BR" sz="1900" b="0" i="0" dirty="0">
                <a:solidFill>
                  <a:srgbClr val="333333"/>
                </a:solidFill>
                <a:effectLst/>
                <a:latin typeface="helvetica neue"/>
              </a:rPr>
              <a:t>. Disponível em: https://jus.com.br/artigos/16981. Acesso em: 14 ago. 2021.</a:t>
            </a:r>
            <a:br>
              <a:rPr lang="pt-BR" sz="1900" dirty="0"/>
            </a:br>
            <a:br>
              <a:rPr lang="pt-BR" sz="1900" dirty="0"/>
            </a:br>
            <a:r>
              <a:rPr lang="pt-BR" sz="1900" dirty="0">
                <a:hlinkClick r:id="rId6"/>
              </a:rPr>
              <a:t>http://jus.com.br/revista/texto/16981/presuncao-de-dependencia-economica-na-pensao-por-morte#ixzz1xbjmkjgI</a:t>
            </a:r>
            <a:endParaRPr lang="pt-BR" sz="1900" dirty="0"/>
          </a:p>
        </p:txBody>
      </p:sp>
      <p:pic>
        <p:nvPicPr>
          <p:cNvPr id="4" name="Imagem 3">
            <a:extLst>
              <a:ext uri="{FF2B5EF4-FFF2-40B4-BE49-F238E27FC236}">
                <a16:creationId xmlns:a16="http://schemas.microsoft.com/office/drawing/2014/main" id="{1AF1D160-2D5B-4E46-8953-23E2D6BCC5B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43645" y="352715"/>
            <a:ext cx="2048354" cy="6936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ço Reservado para Conteúdo 2">
            <a:extLst>
              <a:ext uri="{FF2B5EF4-FFF2-40B4-BE49-F238E27FC236}">
                <a16:creationId xmlns:a16="http://schemas.microsoft.com/office/drawing/2014/main" id="{91C474A2-6606-43D4-AA5B-1B9471B10E02}"/>
              </a:ext>
            </a:extLst>
          </p:cNvPr>
          <p:cNvSpPr>
            <a:spLocks noGrp="1"/>
          </p:cNvSpPr>
          <p:nvPr>
            <p:ph idx="1"/>
          </p:nvPr>
        </p:nvSpPr>
        <p:spPr>
          <a:xfrm>
            <a:off x="838200" y="531223"/>
            <a:ext cx="10515600" cy="5645740"/>
          </a:xfrm>
        </p:spPr>
        <p:txBody>
          <a:bodyPr>
            <a:normAutofit fontScale="85000" lnSpcReduction="20000"/>
          </a:bodyPr>
          <a:lstStyle/>
          <a:p>
            <a:pPr eaLnBrk="1" hangingPunct="1"/>
            <a:endParaRPr lang="pt-BR" altLang="pt-BR" sz="3200" dirty="0"/>
          </a:p>
          <a:p>
            <a:pPr algn="just" eaLnBrk="1" hangingPunct="1"/>
            <a:r>
              <a:rPr lang="pt-BR" altLang="pt-BR" sz="3200" dirty="0"/>
              <a:t>Gastos com pensão por morte no Brasil (3,3% do PIB), em comparação com outros países (1% do PIB), são bastante altos. (ROCHA e CAETANO, 2008) </a:t>
            </a:r>
          </a:p>
          <a:p>
            <a:pPr marL="0" indent="0" algn="just" eaLnBrk="1" hangingPunct="1">
              <a:buNone/>
            </a:pPr>
            <a:endParaRPr lang="pt-BR" altLang="pt-BR" sz="3200" dirty="0"/>
          </a:p>
          <a:p>
            <a:pPr marL="0" indent="0" algn="just" eaLnBrk="1" hangingPunct="1">
              <a:buNone/>
            </a:pPr>
            <a:r>
              <a:rPr lang="pt-BR" sz="2000" b="0" i="0" dirty="0">
                <a:solidFill>
                  <a:srgbClr val="333333"/>
                </a:solidFill>
                <a:effectLst/>
                <a:latin typeface="opensans"/>
              </a:rPr>
              <a:t>   	Somadas todas as despesas com aposentadorias, pensões por morte, benefícios assistenciais e acidentários do INSS e de servidores da União, o Brasil gastou com Previdência em torno de 13% do PIB (Produto Interno Bruto) em 2016, segundo dados do ministro da Fazenda, Henrique Meirelles. </a:t>
            </a:r>
          </a:p>
          <a:p>
            <a:pPr marL="0" indent="0" algn="just" eaLnBrk="1" hangingPunct="1">
              <a:buNone/>
            </a:pPr>
            <a:endParaRPr lang="pt-BR" sz="2000" b="0" i="0" dirty="0">
              <a:solidFill>
                <a:srgbClr val="333333"/>
              </a:solidFill>
              <a:effectLst/>
              <a:latin typeface="opensans"/>
            </a:endParaRPr>
          </a:p>
          <a:p>
            <a:pPr marL="0" indent="0" algn="just" eaLnBrk="1" hangingPunct="1">
              <a:buNone/>
            </a:pPr>
            <a:r>
              <a:rPr lang="pt-BR" sz="2000" dirty="0">
                <a:solidFill>
                  <a:srgbClr val="333333"/>
                </a:solidFill>
                <a:latin typeface="opensans"/>
              </a:rPr>
              <a:t>	</a:t>
            </a:r>
            <a:r>
              <a:rPr lang="pt-BR" sz="2000" b="0" i="0" dirty="0">
                <a:solidFill>
                  <a:srgbClr val="333333"/>
                </a:solidFill>
                <a:effectLst/>
                <a:latin typeface="opensans"/>
              </a:rPr>
              <a:t>Já na média dos países da OCDE, o gasto médio alcançou 12,4% do PIB, patamar próximo ao da Alemanha, Dinamarca e Japão.</a:t>
            </a:r>
            <a:endParaRPr lang="pt-BR" altLang="pt-BR" sz="3200" dirty="0"/>
          </a:p>
          <a:p>
            <a:pPr marL="0" indent="0" algn="l">
              <a:buNone/>
            </a:pPr>
            <a:endParaRPr lang="pt-BR" b="0" i="0" dirty="0">
              <a:solidFill>
                <a:srgbClr val="353434"/>
              </a:solidFill>
              <a:effectLst/>
              <a:latin typeface="CharterBT-Roman"/>
            </a:endParaRPr>
          </a:p>
          <a:p>
            <a:pPr marL="0" indent="0" algn="l">
              <a:buNone/>
            </a:pPr>
            <a:r>
              <a:rPr lang="pt-BR" b="0" i="0" dirty="0">
                <a:solidFill>
                  <a:srgbClr val="353434"/>
                </a:solidFill>
                <a:effectLst/>
                <a:latin typeface="CharterBT-Roman"/>
              </a:rPr>
              <a:t>	Só nos cinco primeiros meses deste ano(2021) , no país, foram concedidos mais da metade dos benefícios de 2020. De janeiro a maio de 2021, foram 212.662 concessões, enquanto no ano anterior foram 416.341 nos 12 meses. </a:t>
            </a:r>
          </a:p>
          <a:p>
            <a:pPr marL="0" indent="0" algn="l">
              <a:buNone/>
            </a:pPr>
            <a:endParaRPr lang="pt-BR" b="0" i="0" dirty="0">
              <a:solidFill>
                <a:srgbClr val="353434"/>
              </a:solidFill>
              <a:effectLst/>
              <a:latin typeface="CharterBT-Roman"/>
            </a:endParaRPr>
          </a:p>
          <a:p>
            <a:pPr marL="0" indent="0" algn="l">
              <a:buNone/>
            </a:pPr>
            <a:r>
              <a:rPr lang="pt-BR" dirty="0">
                <a:solidFill>
                  <a:srgbClr val="353434"/>
                </a:solidFill>
                <a:latin typeface="CharterBT-Roman"/>
              </a:rPr>
              <a:t>	</a:t>
            </a:r>
            <a:r>
              <a:rPr lang="pt-BR" b="0" i="0" dirty="0">
                <a:solidFill>
                  <a:srgbClr val="353434"/>
                </a:solidFill>
                <a:effectLst/>
                <a:latin typeface="CharterBT-Roman"/>
              </a:rPr>
              <a:t>No país, foram gastos no ano passado R$ 8 bilhões a mais com as pensões que em 2019.</a:t>
            </a:r>
          </a:p>
          <a:p>
            <a:pPr eaLnBrk="1" hangingPunct="1"/>
            <a:endParaRPr lang="pt-BR" altLang="pt-BR" dirty="0"/>
          </a:p>
        </p:txBody>
      </p:sp>
      <p:pic>
        <p:nvPicPr>
          <p:cNvPr id="3" name="Imagem 2">
            <a:extLst>
              <a:ext uri="{FF2B5EF4-FFF2-40B4-BE49-F238E27FC236}">
                <a16:creationId xmlns:a16="http://schemas.microsoft.com/office/drawing/2014/main" id="{E224A2CE-B65F-4584-904D-978BB160EC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75414"/>
            <a:ext cx="2030141" cy="84841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Conteúdo 2">
            <a:extLst>
              <a:ext uri="{FF2B5EF4-FFF2-40B4-BE49-F238E27FC236}">
                <a16:creationId xmlns:a16="http://schemas.microsoft.com/office/drawing/2014/main" id="{68ADF908-0489-43C1-8D53-965070716055}"/>
              </a:ext>
            </a:extLst>
          </p:cNvPr>
          <p:cNvSpPr>
            <a:spLocks noGrp="1"/>
          </p:cNvSpPr>
          <p:nvPr>
            <p:ph idx="1"/>
          </p:nvPr>
        </p:nvSpPr>
        <p:spPr>
          <a:xfrm>
            <a:off x="2438400" y="0"/>
            <a:ext cx="7772400" cy="6356350"/>
          </a:xfrm>
        </p:spPr>
        <p:txBody>
          <a:bodyPr/>
          <a:lstStyle/>
          <a:p>
            <a:pPr eaLnBrk="1" hangingPunct="1"/>
            <a:r>
              <a:rPr lang="pt-BR" altLang="pt-BR" sz="1800" dirty="0"/>
              <a:t>AC 200951010109070- AC - APELAÇÃO CIVEL - 473579</a:t>
            </a:r>
          </a:p>
          <a:p>
            <a:pPr eaLnBrk="1" hangingPunct="1"/>
            <a:r>
              <a:rPr lang="pt-BR" altLang="pt-BR" sz="1800" b="1" dirty="0"/>
              <a:t>Relator(a) </a:t>
            </a:r>
            <a:r>
              <a:rPr lang="pt-BR" altLang="pt-BR" sz="1800" dirty="0"/>
              <a:t>Desembargador Federal POUL ERIK DYRLUND</a:t>
            </a:r>
          </a:p>
          <a:p>
            <a:pPr algn="just" eaLnBrk="1" hangingPunct="1"/>
            <a:r>
              <a:rPr lang="pt-BR" altLang="pt-BR" sz="1800" dirty="0"/>
              <a:t>TRF2-  OITAVA TURMA ESPECIALIZADA.</a:t>
            </a:r>
          </a:p>
          <a:p>
            <a:pPr algn="just" eaLnBrk="1" hangingPunct="1"/>
            <a:r>
              <a:rPr lang="pt-BR" altLang="pt-BR" sz="1800" b="1" dirty="0"/>
              <a:t>Decisão- </a:t>
            </a:r>
            <a:r>
              <a:rPr lang="pt-BR" altLang="pt-BR" sz="1800" dirty="0"/>
              <a:t>A Turma, por unanimidade, negou provimento ao recurso, nos termos do voto do(a) Relator(a).</a:t>
            </a:r>
          </a:p>
          <a:p>
            <a:pPr algn="just" eaLnBrk="1" hangingPunct="1"/>
            <a:r>
              <a:rPr lang="pt-BR" altLang="pt-BR" sz="1800" b="1" dirty="0"/>
              <a:t>Ementa : A</a:t>
            </a:r>
            <a:r>
              <a:rPr lang="pt-BR" altLang="pt-BR" sz="1800" dirty="0"/>
              <a:t>DMINISTRATIVO. PENSÃO ESTATUTÁRIA. RELAÇÃO DE COMPANHEIRISMO. UNIÃO ESTÁVEL. AUSÊNCIA DE COABITAÇÃO. </a:t>
            </a:r>
            <a:r>
              <a:rPr lang="pt-BR" altLang="pt-BR" sz="1800" b="1" dirty="0"/>
              <a:t>DEPENDÊNCIA ECONÔMICA. PRESUNÇÃO RELATIVA.</a:t>
            </a:r>
            <a:r>
              <a:rPr lang="pt-BR" altLang="pt-BR" sz="1800" dirty="0"/>
              <a:t> AFASTADA PELO CONTEXTO FÁTICO-PROBATÓRIO. 1. O pressuposto para concessão de pensão ao (à) companheiro (a) é a comprovação da união estável, reconhecida como entidade familiar, definida no artigo 1º, da Lei 9.278/96, que regulamentou o § 3º, do artigo 226, da Constituição Federal, como a convivência duradoura, pública e contínua entre um homem e uma mulher, com o objetivo de constituição de família, o que não foi demonstrado de forma inequívoca nos autos, ônus que competia à autora (art. 333, I, do CPC). 2. Constitui o acervo probatório para demonstrar a convivência sob o mesmo teto, em more uxório, há mais de dez anos: prova testemunhal produzida na ação de Justificação Judicial, evidenciando-se depoimentos de professores universitários; comprovantes de despesas com tratamento médico da falecida custeada pelo autor; fotos em família e despesas arcadas também pelo autor com o sepultamento da ex-servidora, no jazigo da família do demandante.</a:t>
            </a:r>
          </a:p>
          <a:p>
            <a:pPr algn="just" eaLnBrk="1" hangingPunct="1"/>
            <a:endParaRPr lang="pt-BR" altLang="pt-BR" sz="2000" dirty="0"/>
          </a:p>
        </p:txBody>
      </p:sp>
      <p:pic>
        <p:nvPicPr>
          <p:cNvPr id="4" name="Imagem 3">
            <a:extLst>
              <a:ext uri="{FF2B5EF4-FFF2-40B4-BE49-F238E27FC236}">
                <a16:creationId xmlns:a16="http://schemas.microsoft.com/office/drawing/2014/main" id="{B5CED2D3-498A-47FF-90C5-9481339C03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96094" y="65988"/>
            <a:ext cx="1995906" cy="117209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D858857-B53A-46FE-AD75-83F4634BCBC0}"/>
              </a:ext>
            </a:extLst>
          </p:cNvPr>
          <p:cNvSpPr>
            <a:spLocks noGrp="1"/>
          </p:cNvSpPr>
          <p:nvPr>
            <p:ph idx="1"/>
          </p:nvPr>
        </p:nvSpPr>
        <p:spPr>
          <a:xfrm>
            <a:off x="2438400" y="836614"/>
            <a:ext cx="7772400" cy="5519737"/>
          </a:xfrm>
        </p:spPr>
        <p:txBody>
          <a:bodyPr>
            <a:normAutofit fontScale="40000" lnSpcReduction="20000"/>
          </a:bodyPr>
          <a:lstStyle/>
          <a:p>
            <a:pPr marL="411480" algn="just">
              <a:buFont typeface="Wingdings"/>
              <a:buChar char=""/>
              <a:defRPr/>
            </a:pPr>
            <a:endParaRPr lang="pt-BR" sz="3200" dirty="0"/>
          </a:p>
          <a:p>
            <a:pPr marL="411480" algn="just">
              <a:buFont typeface="Wingdings"/>
              <a:buChar char=""/>
              <a:defRPr/>
            </a:pPr>
            <a:r>
              <a:rPr lang="pt-BR" sz="4200" dirty="0"/>
              <a:t> 3. O fato de ter sido nomeado inventariante no inventário judicial aberto na comarca de Campinas, bem como ter sido reconhecida em sentença prolatada pela Justiça Estadual a união estável entre o autor e a falecida servidora, não tem o condão de vincular o presente Juízo no reconhecimento daquela, mormente quando há elementos nos autos que demonstram o inverso. 4. Para demonstrar a existência de união estável de pessoas que não coabitavam é necessário uma robustez probatória muito mais elevada que a evidenciada no contexto fático-probatório, máxime no situação relatada pelo apelante na qual o casal dedicava-se em tempo integral a estudos, pesquisas e magistério, com obrigação de participação em congressos, residindo em Estados diferentes. </a:t>
            </a:r>
            <a:r>
              <a:rPr lang="pt-BR" sz="4200" b="1" dirty="0"/>
              <a:t>5. A dependência econômica,que se afigura outro requisito para a concessão do benefício, na hipótese de o beneficiário da pensão por morte ser o companheiro, constitui </a:t>
            </a:r>
            <a:r>
              <a:rPr lang="pt-BR" sz="4300" b="1" dirty="0"/>
              <a:t>uma</a:t>
            </a:r>
            <a:r>
              <a:rPr lang="pt-BR" sz="7000" b="1" dirty="0"/>
              <a:t> presunção relativa</a:t>
            </a:r>
            <a:r>
              <a:rPr lang="pt-BR" sz="4200" b="1" dirty="0"/>
              <a:t>,</a:t>
            </a:r>
            <a:r>
              <a:rPr lang="pt-BR" sz="4200" dirty="0"/>
              <a:t> que, na hipótese, também não restou demonstrada não se constatando qualquer prova de despesas partilhadas, sendo certo que o autor não dependia economicamente da falecida, conforme relatado pelas duas testemunhas na ação de justificação e tendo em vista prover sua subsistência por meios próprios, já que é professor universitário. 6. Recurso desprovido.</a:t>
            </a:r>
          </a:p>
          <a:p>
            <a:pPr marL="411480" algn="just">
              <a:buFont typeface="Wingdings"/>
              <a:buChar char=""/>
              <a:defRPr/>
            </a:pPr>
            <a:r>
              <a:rPr lang="pt-BR" sz="4200" b="1" dirty="0"/>
              <a:t>Data da Decisão</a:t>
            </a:r>
            <a:endParaRPr lang="pt-BR" sz="4200" dirty="0"/>
          </a:p>
          <a:p>
            <a:pPr marL="411480" algn="just">
              <a:buFont typeface="Wingdings"/>
              <a:buChar char=""/>
              <a:defRPr/>
            </a:pPr>
            <a:r>
              <a:rPr lang="pt-BR" sz="4200" dirty="0"/>
              <a:t>10/11/2010</a:t>
            </a:r>
          </a:p>
          <a:p>
            <a:pPr marL="411480" algn="just">
              <a:buFont typeface="Wingdings"/>
              <a:buChar char=""/>
              <a:defRPr/>
            </a:pPr>
            <a:r>
              <a:rPr lang="pt-BR" sz="4200" b="1" dirty="0"/>
              <a:t>Data da Publicação</a:t>
            </a:r>
            <a:endParaRPr lang="pt-BR" sz="4200" dirty="0"/>
          </a:p>
          <a:p>
            <a:pPr marL="411480" algn="just">
              <a:buFont typeface="Wingdings"/>
              <a:buChar char=""/>
              <a:defRPr/>
            </a:pPr>
            <a:r>
              <a:rPr lang="pt-BR" sz="4200" dirty="0"/>
              <a:t>18/11/2010</a:t>
            </a:r>
          </a:p>
          <a:p>
            <a:pPr marL="411480" algn="just">
              <a:buFont typeface="Wingdings"/>
              <a:buChar char=""/>
              <a:defRPr/>
            </a:pPr>
            <a:endParaRPr lang="pt-BR" dirty="0"/>
          </a:p>
          <a:p>
            <a:pPr marL="411480">
              <a:buFont typeface="Wingdings"/>
              <a:buChar char=""/>
              <a:defRPr/>
            </a:pPr>
            <a:endParaRPr lang="pt-BR" dirty="0"/>
          </a:p>
        </p:txBody>
      </p:sp>
      <p:pic>
        <p:nvPicPr>
          <p:cNvPr id="4" name="Imagem 3">
            <a:extLst>
              <a:ext uri="{FF2B5EF4-FFF2-40B4-BE49-F238E27FC236}">
                <a16:creationId xmlns:a16="http://schemas.microsoft.com/office/drawing/2014/main" id="{959DE02F-C4E4-42BC-B07E-FA7FB45315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84841"/>
            <a:ext cx="2030141" cy="98038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AE9DF8-5486-474B-B19E-F851384EFAD5}"/>
              </a:ext>
            </a:extLst>
          </p:cNvPr>
          <p:cNvSpPr>
            <a:spLocks noGrp="1"/>
          </p:cNvSpPr>
          <p:nvPr>
            <p:ph type="title"/>
          </p:nvPr>
        </p:nvSpPr>
        <p:spPr/>
        <p:txBody>
          <a:bodyPr/>
          <a:lstStyle/>
          <a:p>
            <a:pPr>
              <a:defRPr/>
            </a:pPr>
            <a:r>
              <a:rPr lang="pt-BR" dirty="0">
                <a:solidFill>
                  <a:schemeClr val="tx2">
                    <a:satMod val="200000"/>
                  </a:schemeClr>
                </a:solidFill>
              </a:rPr>
              <a:t> </a:t>
            </a:r>
            <a:r>
              <a:rPr lang="pt-BR" sz="3200" dirty="0">
                <a:solidFill>
                  <a:schemeClr val="tx2">
                    <a:satMod val="200000"/>
                  </a:schemeClr>
                </a:solidFill>
              </a:rPr>
              <a:t>Da dependência econômica parcial</a:t>
            </a:r>
          </a:p>
        </p:txBody>
      </p:sp>
      <p:sp>
        <p:nvSpPr>
          <p:cNvPr id="23555" name="Espaço Reservado para Conteúdo 2">
            <a:extLst>
              <a:ext uri="{FF2B5EF4-FFF2-40B4-BE49-F238E27FC236}">
                <a16:creationId xmlns:a16="http://schemas.microsoft.com/office/drawing/2014/main" id="{2623F831-2DC6-453A-9CF6-4EF2A71A50D5}"/>
              </a:ext>
            </a:extLst>
          </p:cNvPr>
          <p:cNvSpPr>
            <a:spLocks noGrp="1"/>
          </p:cNvSpPr>
          <p:nvPr>
            <p:ph idx="1"/>
          </p:nvPr>
        </p:nvSpPr>
        <p:spPr/>
        <p:txBody>
          <a:bodyPr/>
          <a:lstStyle/>
          <a:p>
            <a:pPr algn="just" eaLnBrk="1" hangingPunct="1"/>
            <a:endParaRPr lang="pt-BR" altLang="pt-BR"/>
          </a:p>
          <a:p>
            <a:pPr algn="just" eaLnBrk="1" hangingPunct="1"/>
            <a:r>
              <a:rPr lang="pt-BR" altLang="pt-BR"/>
              <a:t> “ A dependência econômica pode ser parcial, devendo no entanto representar um auxílio substancial, permanente e necessário, cuja falta acarretaria desequilíbrio  dos meios de subsistência do dependente”.</a:t>
            </a:r>
          </a:p>
          <a:p>
            <a:pPr algn="just" eaLnBrk="1" hangingPunct="1"/>
            <a:endParaRPr lang="pt-BR" altLang="pt-BR"/>
          </a:p>
          <a:p>
            <a:pPr algn="just" eaLnBrk="1" hangingPunct="1"/>
            <a:r>
              <a:rPr lang="pt-BR" altLang="pt-BR"/>
              <a:t> STJ. AG RESP 684077 Rel. Min. Gilson Dipp DJU 21/02/2005.</a:t>
            </a:r>
          </a:p>
        </p:txBody>
      </p:sp>
      <p:pic>
        <p:nvPicPr>
          <p:cNvPr id="4" name="Imagem 3">
            <a:extLst>
              <a:ext uri="{FF2B5EF4-FFF2-40B4-BE49-F238E27FC236}">
                <a16:creationId xmlns:a16="http://schemas.microsoft.com/office/drawing/2014/main" id="{337F01EE-FF92-416B-A116-A52E64F013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820EB5-2C34-405E-A627-CE9D7C80F961}"/>
              </a:ext>
            </a:extLst>
          </p:cNvPr>
          <p:cNvSpPr>
            <a:spLocks noGrp="1"/>
          </p:cNvSpPr>
          <p:nvPr>
            <p:ph type="title"/>
          </p:nvPr>
        </p:nvSpPr>
        <p:spPr>
          <a:xfrm>
            <a:off x="2438400" y="260351"/>
            <a:ext cx="6978977" cy="936625"/>
          </a:xfrm>
        </p:spPr>
        <p:txBody>
          <a:bodyPr/>
          <a:lstStyle/>
          <a:p>
            <a:pPr algn="ctr">
              <a:defRPr/>
            </a:pPr>
            <a:r>
              <a:rPr lang="pt-BR" sz="3200" dirty="0">
                <a:solidFill>
                  <a:schemeClr val="tx2">
                    <a:satMod val="200000"/>
                  </a:schemeClr>
                </a:solidFill>
              </a:rPr>
              <a:t> </a:t>
            </a:r>
            <a:r>
              <a:rPr lang="pt-BR" sz="2400" dirty="0">
                <a:solidFill>
                  <a:schemeClr val="tx2">
                    <a:satMod val="200000"/>
                  </a:schemeClr>
                </a:solidFill>
              </a:rPr>
              <a:t>Diferença entre mero auxílio econômico e colaboração econômica</a:t>
            </a:r>
          </a:p>
        </p:txBody>
      </p:sp>
      <p:sp>
        <p:nvSpPr>
          <p:cNvPr id="3" name="Espaço Reservado para Conteúdo 2">
            <a:extLst>
              <a:ext uri="{FF2B5EF4-FFF2-40B4-BE49-F238E27FC236}">
                <a16:creationId xmlns:a16="http://schemas.microsoft.com/office/drawing/2014/main" id="{4F084B1B-655D-4A71-8C40-9E30A0C51F0E}"/>
              </a:ext>
            </a:extLst>
          </p:cNvPr>
          <p:cNvSpPr>
            <a:spLocks noGrp="1"/>
          </p:cNvSpPr>
          <p:nvPr>
            <p:ph idx="1"/>
          </p:nvPr>
        </p:nvSpPr>
        <p:spPr>
          <a:xfrm>
            <a:off x="670560" y="1412876"/>
            <a:ext cx="9540240" cy="4943475"/>
          </a:xfrm>
        </p:spPr>
        <p:txBody>
          <a:bodyPr>
            <a:normAutofit fontScale="25000" lnSpcReduction="20000"/>
          </a:bodyPr>
          <a:lstStyle/>
          <a:p>
            <a:pPr marL="411480" algn="just">
              <a:buFont typeface="Wingdings"/>
              <a:buChar char=""/>
              <a:defRPr/>
            </a:pPr>
            <a:r>
              <a:rPr lang="pt-BR" sz="9600" dirty="0"/>
              <a:t> Como não há conceito legal de dependência econômica.</a:t>
            </a:r>
          </a:p>
          <a:p>
            <a:pPr marL="411480" algn="just">
              <a:buFont typeface="Wingdings"/>
              <a:buChar char=""/>
              <a:defRPr/>
            </a:pPr>
            <a:r>
              <a:rPr lang="pt-BR" sz="9600" dirty="0"/>
              <a:t> Faremos uma pesquisa na jurisprudência para preenchimento deste conceito.</a:t>
            </a:r>
          </a:p>
          <a:p>
            <a:pPr marL="411480" algn="just">
              <a:buFont typeface="Wingdings"/>
              <a:buChar char=""/>
              <a:defRPr/>
            </a:pPr>
            <a:endParaRPr lang="pt-BR" sz="9600" dirty="0"/>
          </a:p>
          <a:p>
            <a:pPr marL="411480" algn="just">
              <a:buFont typeface="Wingdings"/>
              <a:buChar char=""/>
              <a:defRPr/>
            </a:pPr>
            <a:r>
              <a:rPr lang="pt-BR" sz="9600" dirty="0"/>
              <a:t>Não devemos confundir mero auxílio colaboração com efetiva dependência econômica. Sobre o  tema colacionamos as seguintes decisões:</a:t>
            </a:r>
          </a:p>
          <a:p>
            <a:pPr marL="411480" algn="just">
              <a:buFont typeface="Wingdings"/>
              <a:buChar char=""/>
              <a:defRPr/>
            </a:pPr>
            <a:r>
              <a:rPr lang="pt-BR" sz="9600" dirty="0"/>
              <a:t>P</a:t>
            </a:r>
            <a:r>
              <a:rPr lang="pt-BR" sz="8000" dirty="0"/>
              <a:t>REVIDENCIÁRIO. PENSÃO POR MORTE. DEPENDÊNCIA ECONÔMICA NÃO PRESUMIDA. NÃO COMPROVAÇÃO. 1. A condição de dependente da autora, mãe do segurado falecido, deve ser comprovada, nos termos do artigo 16, inciso I e § 4º, da Lei 8.213/91, não se podendo confundir o simples auxílio prestado pelo filho com a situação de dependência. 2. Não havendo elementos suficientes à demonstração da efetiva dependência econômica da parte autora em relação ao de </a:t>
            </a:r>
            <a:r>
              <a:rPr lang="pt-BR" sz="8000" dirty="0" err="1"/>
              <a:t>cujus</a:t>
            </a:r>
            <a:r>
              <a:rPr lang="pt-BR" sz="8000" dirty="0"/>
              <a:t>, justifica-se o indeferimento do benefício de pensão por morte, porquanto não atendida a exigência inserta no artigo 16, II e § 4º, da Lei nº 8.213/91. 3. Reforma da sentença, com inversão dos ônus </a:t>
            </a:r>
            <a:r>
              <a:rPr lang="pt-BR" sz="8000" dirty="0" err="1"/>
              <a:t>sucumbenciais</a:t>
            </a:r>
            <a:r>
              <a:rPr lang="pt-BR" sz="8000" dirty="0"/>
              <a:t>. </a:t>
            </a:r>
            <a:r>
              <a:rPr lang="pt-BR" sz="8000" i="1" dirty="0"/>
              <a:t>(TRF4ª R. - RN 2009.72.99.002676-9 - SC - 6ª T. - Rel. Desemb. Fed. Luís Alberto D Azevedo </a:t>
            </a:r>
            <a:r>
              <a:rPr lang="pt-BR" sz="8000" i="1" dirty="0" err="1"/>
              <a:t>Aurvalle</a:t>
            </a:r>
            <a:r>
              <a:rPr lang="pt-BR" sz="8000" i="1" dirty="0"/>
              <a:t> - DJ 07.07.2010)</a:t>
            </a:r>
            <a:endParaRPr lang="pt-BR" sz="8000" dirty="0"/>
          </a:p>
          <a:p>
            <a:pPr marL="411480">
              <a:buFont typeface="Wingdings"/>
              <a:buChar char=""/>
              <a:defRPr/>
            </a:pPr>
            <a:r>
              <a:rPr lang="pt-BR" dirty="0"/>
              <a:t> </a:t>
            </a:r>
          </a:p>
          <a:p>
            <a:pPr marL="411480" algn="just">
              <a:buFont typeface="Wingdings"/>
              <a:buChar char=""/>
              <a:defRPr/>
            </a:pPr>
            <a:endParaRPr lang="pt-BR" dirty="0"/>
          </a:p>
        </p:txBody>
      </p:sp>
      <p:pic>
        <p:nvPicPr>
          <p:cNvPr id="4" name="Imagem 3">
            <a:extLst>
              <a:ext uri="{FF2B5EF4-FFF2-40B4-BE49-F238E27FC236}">
                <a16:creationId xmlns:a16="http://schemas.microsoft.com/office/drawing/2014/main" id="{A9779AD4-D064-4A0A-AF38-9154FC6F60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10800" y="260351"/>
            <a:ext cx="1629266" cy="93662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ADB8AB-A784-4D42-944E-22F81EA595CE}"/>
              </a:ext>
            </a:extLst>
          </p:cNvPr>
          <p:cNvSpPr>
            <a:spLocks noGrp="1"/>
          </p:cNvSpPr>
          <p:nvPr>
            <p:ph type="title"/>
          </p:nvPr>
        </p:nvSpPr>
        <p:spPr/>
        <p:txBody>
          <a:bodyPr/>
          <a:lstStyle/>
          <a:p>
            <a:pPr eaLnBrk="1" hangingPunct="1">
              <a:defRPr/>
            </a:pPr>
            <a:r>
              <a:rPr lang="pt-BR" dirty="0"/>
              <a:t>    </a:t>
            </a:r>
            <a:r>
              <a:rPr lang="pt-BR" sz="3200" dirty="0"/>
              <a:t>Da caracterização da dependência econômica</a:t>
            </a:r>
          </a:p>
        </p:txBody>
      </p:sp>
      <p:sp>
        <p:nvSpPr>
          <p:cNvPr id="26627" name="Espaço Reservado para Conteúdo 2">
            <a:extLst>
              <a:ext uri="{FF2B5EF4-FFF2-40B4-BE49-F238E27FC236}">
                <a16:creationId xmlns:a16="http://schemas.microsoft.com/office/drawing/2014/main" id="{CF05DA35-D9EE-44BE-9DE0-C0376BBE6BD3}"/>
              </a:ext>
            </a:extLst>
          </p:cNvPr>
          <p:cNvSpPr>
            <a:spLocks noGrp="1"/>
          </p:cNvSpPr>
          <p:nvPr>
            <p:ph idx="1"/>
          </p:nvPr>
        </p:nvSpPr>
        <p:spPr/>
        <p:txBody>
          <a:bodyPr/>
          <a:lstStyle/>
          <a:p>
            <a:pPr algn="just" eaLnBrk="1" hangingPunct="1"/>
            <a:r>
              <a:rPr lang="pt-BR" altLang="pt-BR" sz="2400"/>
              <a:t>A dependência restará comprovada pelo auxílio substancial prestado pelo segurado, cuja falta, decorrente da morte do mantenedor, acarreta desequilíbrio nos meios de subsistência do assistido.</a:t>
            </a:r>
          </a:p>
          <a:p>
            <a:pPr algn="just" eaLnBrk="1" hangingPunct="1"/>
            <a:endParaRPr lang="pt-BR" altLang="pt-BR" sz="2400"/>
          </a:p>
          <a:p>
            <a:pPr algn="just" eaLnBrk="1" hangingPunct="1"/>
            <a:r>
              <a:rPr lang="pt-BR" altLang="pt-BR" sz="2400"/>
              <a:t>A dependência econômica far-se-á nos termos determinados no ordenamento jurídico.</a:t>
            </a:r>
          </a:p>
          <a:p>
            <a:pPr algn="just" eaLnBrk="1" hangingPunct="1"/>
            <a:endParaRPr lang="pt-BR" altLang="pt-BR" sz="2400"/>
          </a:p>
          <a:p>
            <a:pPr algn="just" eaLnBrk="1" hangingPunct="1"/>
            <a:r>
              <a:rPr lang="pt-BR" altLang="pt-BR" sz="2400"/>
              <a:t> A dependência econômica quando não presumida em lei e de forma absoluta. Há de ser feita levando-se em conta início de prova material  (comprovação documental ).</a:t>
            </a:r>
          </a:p>
          <a:p>
            <a:pPr algn="just" eaLnBrk="1" hangingPunct="1"/>
            <a:endParaRPr lang="pt-BR" altLang="pt-BR"/>
          </a:p>
          <a:p>
            <a:pPr algn="just" eaLnBrk="1" hangingPunct="1"/>
            <a:endParaRPr lang="pt-BR" altLang="pt-BR"/>
          </a:p>
          <a:p>
            <a:pPr algn="just" eaLnBrk="1" hangingPunct="1"/>
            <a:endParaRPr lang="pt-BR" altLang="pt-BR"/>
          </a:p>
        </p:txBody>
      </p:sp>
      <p:pic>
        <p:nvPicPr>
          <p:cNvPr id="4" name="Imagem 3">
            <a:extLst>
              <a:ext uri="{FF2B5EF4-FFF2-40B4-BE49-F238E27FC236}">
                <a16:creationId xmlns:a16="http://schemas.microsoft.com/office/drawing/2014/main" id="{297A8113-1B8B-47DB-B46C-96D338280E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ço Reservado para Conteúdo 2">
            <a:extLst>
              <a:ext uri="{FF2B5EF4-FFF2-40B4-BE49-F238E27FC236}">
                <a16:creationId xmlns:a16="http://schemas.microsoft.com/office/drawing/2014/main" id="{851E86F3-A9CF-4173-A233-31021FCE14C1}"/>
              </a:ext>
            </a:extLst>
          </p:cNvPr>
          <p:cNvSpPr>
            <a:spLocks noGrp="1"/>
          </p:cNvSpPr>
          <p:nvPr>
            <p:ph idx="1"/>
          </p:nvPr>
        </p:nvSpPr>
        <p:spPr>
          <a:xfrm>
            <a:off x="772999" y="1238081"/>
            <a:ext cx="11170762" cy="5118270"/>
          </a:xfrm>
        </p:spPr>
        <p:txBody>
          <a:bodyPr/>
          <a:lstStyle/>
          <a:p>
            <a:pPr eaLnBrk="1" hangingPunct="1"/>
            <a:endParaRPr lang="pt-BR" altLang="pt-BR" dirty="0"/>
          </a:p>
          <a:p>
            <a:pPr algn="just" eaLnBrk="1" hangingPunct="1"/>
            <a:r>
              <a:rPr lang="pt-BR" altLang="pt-BR" sz="2400" b="1" i="1" dirty="0"/>
              <a:t>O conceito de dependência econômica é factual </a:t>
            </a:r>
            <a:r>
              <a:rPr lang="pt-BR" altLang="pt-BR" sz="2400" b="1" i="1" u="sng" dirty="0"/>
              <a:t>e não se</a:t>
            </a:r>
            <a:endParaRPr lang="pt-BR" altLang="pt-BR" sz="2400" u="sng" dirty="0"/>
          </a:p>
          <a:p>
            <a:pPr algn="just" eaLnBrk="1" hangingPunct="1"/>
            <a:r>
              <a:rPr lang="pt-BR" altLang="pt-BR" sz="2400" b="1" i="1" u="sng" dirty="0"/>
              <a:t>define</a:t>
            </a:r>
            <a:r>
              <a:rPr lang="pt-BR" altLang="pt-BR" sz="2400" b="1" i="1" dirty="0"/>
              <a:t> por meio de abstrações contábeis ou jurídicas, observando-se o princípio da razoabilidade</a:t>
            </a:r>
            <a:r>
              <a:rPr lang="pt-BR" altLang="pt-BR" sz="2400" i="1" dirty="0"/>
              <a:t>. </a:t>
            </a:r>
          </a:p>
          <a:p>
            <a:pPr algn="just" eaLnBrk="1" hangingPunct="1"/>
            <a:endParaRPr lang="pt-BR" altLang="pt-BR" sz="2400" i="1" dirty="0"/>
          </a:p>
          <a:p>
            <a:pPr algn="just" eaLnBrk="1" hangingPunct="1"/>
            <a:r>
              <a:rPr lang="pt-BR" altLang="pt-BR" sz="2400" i="1" dirty="0"/>
              <a:t>C</a:t>
            </a:r>
            <a:r>
              <a:rPr lang="pt-BR" altLang="pt-BR" sz="2400" b="1" i="1" dirty="0"/>
              <a:t>omprovada a dependência econômica  na forma exigida no ordenamento e os demais requisitos estando cumpridos há de ser  outorgado o direito aos dependentes.</a:t>
            </a:r>
          </a:p>
          <a:p>
            <a:pPr algn="just" eaLnBrk="1" hangingPunct="1"/>
            <a:endParaRPr lang="pt-BR" altLang="pt-BR" sz="2400" dirty="0"/>
          </a:p>
        </p:txBody>
      </p:sp>
      <p:pic>
        <p:nvPicPr>
          <p:cNvPr id="3" name="Imagem 2">
            <a:extLst>
              <a:ext uri="{FF2B5EF4-FFF2-40B4-BE49-F238E27FC236}">
                <a16:creationId xmlns:a16="http://schemas.microsoft.com/office/drawing/2014/main" id="{0063996A-6A53-4285-A61A-473B451332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1EBDD8-3A07-4D5B-9F7C-BE23643B1998}"/>
              </a:ext>
            </a:extLst>
          </p:cNvPr>
          <p:cNvSpPr>
            <a:spLocks noGrp="1"/>
          </p:cNvSpPr>
          <p:nvPr>
            <p:ph type="title"/>
          </p:nvPr>
        </p:nvSpPr>
        <p:spPr/>
        <p:txBody>
          <a:bodyPr/>
          <a:lstStyle/>
          <a:p>
            <a:r>
              <a:rPr lang="pt-BR" dirty="0"/>
              <a:t> </a:t>
            </a:r>
          </a:p>
        </p:txBody>
      </p:sp>
      <p:sp>
        <p:nvSpPr>
          <p:cNvPr id="3" name="Espaço Reservado para Conteúdo 2">
            <a:extLst>
              <a:ext uri="{FF2B5EF4-FFF2-40B4-BE49-F238E27FC236}">
                <a16:creationId xmlns:a16="http://schemas.microsoft.com/office/drawing/2014/main" id="{9EB84A2A-0881-475B-BD19-2E8AF13B0127}"/>
              </a:ext>
            </a:extLst>
          </p:cNvPr>
          <p:cNvSpPr>
            <a:spLocks noGrp="1"/>
          </p:cNvSpPr>
          <p:nvPr>
            <p:ph idx="1"/>
          </p:nvPr>
        </p:nvSpPr>
        <p:spPr>
          <a:xfrm>
            <a:off x="838200" y="496388"/>
            <a:ext cx="10515600" cy="6122125"/>
          </a:xfrm>
        </p:spPr>
        <p:txBody>
          <a:bodyPr>
            <a:normAutofit fontScale="55000" lnSpcReduction="20000"/>
          </a:bodyPr>
          <a:lstStyle/>
          <a:p>
            <a:r>
              <a:rPr lang="pt-BR" sz="2800" dirty="0"/>
              <a:t>LEI COMPLEMENTAR N.º 15.142, DE 5 DE ABRIL DE 2018. (atualizada até a Lei Complementar n.º 15.450, de 17 de fevereiro de 2020)</a:t>
            </a:r>
          </a:p>
          <a:p>
            <a:endParaRPr lang="pt-BR" dirty="0"/>
          </a:p>
          <a:p>
            <a:r>
              <a:rPr lang="pt-BR" sz="2800" dirty="0"/>
              <a:t> Dispõe sobre o Regime Próprio de Previdência Social do Estado do Rio Grande do Sul – RPPS/RS – e dá outras providências.</a:t>
            </a:r>
            <a:endParaRPr lang="pt-BR" dirty="0"/>
          </a:p>
          <a:p>
            <a:endParaRPr lang="pt-BR" dirty="0"/>
          </a:p>
          <a:p>
            <a:r>
              <a:rPr lang="pt-BR" dirty="0"/>
              <a:t>Art. 11. São beneficiários do RPPS/RS, na condição de dependentes do segurado:</a:t>
            </a:r>
          </a:p>
          <a:p>
            <a:endParaRPr lang="pt-BR" dirty="0"/>
          </a:p>
          <a:p>
            <a:r>
              <a:rPr lang="pt-BR" dirty="0"/>
              <a:t> I - o cônjuge; </a:t>
            </a:r>
          </a:p>
          <a:p>
            <a:r>
              <a:rPr lang="pt-BR" dirty="0"/>
              <a:t>II - o cônjuge divorciado ou separado judicialmente ou de fato e o ex-companheiro ou a ex-companheira com percepção de pensão alimentícia estabelecida judicial ou extrajudicialmente, esta mediante apresentação de escritura pública; </a:t>
            </a:r>
          </a:p>
          <a:p>
            <a:r>
              <a:rPr lang="pt-BR" dirty="0"/>
              <a:t>III - a companheira ou o companheiro, que comprove união estável como entidade familiar, </a:t>
            </a:r>
            <a:r>
              <a:rPr lang="pt-BR" dirty="0" err="1"/>
              <a:t>heteroafetiva</a:t>
            </a:r>
            <a:r>
              <a:rPr lang="pt-BR" dirty="0"/>
              <a:t> ou homoafetiva, nos termos do § 4.º deste artigo;</a:t>
            </a:r>
          </a:p>
          <a:p>
            <a:endParaRPr lang="pt-BR" dirty="0"/>
          </a:p>
          <a:p>
            <a:r>
              <a:rPr lang="pt-BR" dirty="0"/>
              <a:t> IV - o filho não emancipado, de qualquer condição, que atenda a 1 (um) dos seguintes requisitos: </a:t>
            </a:r>
          </a:p>
          <a:p>
            <a:pPr lvl="1"/>
            <a:r>
              <a:rPr lang="pt-BR" dirty="0"/>
              <a:t>a) menor de 21 (vinte e um) anos; </a:t>
            </a:r>
          </a:p>
          <a:p>
            <a:pPr lvl="1"/>
            <a:r>
              <a:rPr lang="pt-BR" dirty="0"/>
              <a:t>b) menor de 24 (vinte e quatro) anos, quando solteiros e estudantes de segundo grau e universitários, desde que comprovem, semestralmente, a condição de estudante e o aproveitamento letivo, sob pena de perda daquela qualidade; </a:t>
            </a:r>
          </a:p>
          <a:p>
            <a:pPr lvl="1"/>
            <a:r>
              <a:rPr lang="pt-BR" dirty="0"/>
              <a:t>c) inválido; </a:t>
            </a:r>
          </a:p>
          <a:p>
            <a:pPr lvl="1"/>
            <a:r>
              <a:rPr lang="pt-BR" dirty="0"/>
              <a:t>d) com deficiência grave, nos termos do regulamento; ou e) com deficiência intelectual ou mental, nos termos do regulamento; </a:t>
            </a:r>
          </a:p>
          <a:p>
            <a:pPr lvl="1"/>
            <a:endParaRPr lang="pt-BR" dirty="0"/>
          </a:p>
          <a:p>
            <a:pPr marL="457200" lvl="1" indent="0">
              <a:buNone/>
            </a:pPr>
            <a:r>
              <a:rPr lang="pt-BR" dirty="0"/>
              <a:t>V - os pais que comprovem dependência econômica do servidor;</a:t>
            </a:r>
          </a:p>
          <a:p>
            <a:pPr marL="457200" lvl="1" indent="0">
              <a:buNone/>
            </a:pPr>
            <a:endParaRPr lang="pt-BR" dirty="0"/>
          </a:p>
          <a:p>
            <a:pPr marL="457200" lvl="1" indent="0">
              <a:buNone/>
            </a:pPr>
            <a:r>
              <a:rPr lang="pt-BR" dirty="0"/>
              <a:t> e VI - o irmão não emancipado de qualquer condição que comprove dependência econômica e atenda a um dos requisitos previstos no inciso IV deste artigo. </a:t>
            </a:r>
          </a:p>
          <a:p>
            <a:pPr marL="457200" lvl="1" indent="0">
              <a:buNone/>
            </a:pPr>
            <a:endParaRPr lang="pt-BR" dirty="0"/>
          </a:p>
        </p:txBody>
      </p:sp>
      <p:pic>
        <p:nvPicPr>
          <p:cNvPr id="4" name="Imagem 3">
            <a:extLst>
              <a:ext uri="{FF2B5EF4-FFF2-40B4-BE49-F238E27FC236}">
                <a16:creationId xmlns:a16="http://schemas.microsoft.com/office/drawing/2014/main" id="{1FFBF23B-9C56-4E0F-B218-8EF41FE454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3946" y="239486"/>
            <a:ext cx="1140644" cy="1032735"/>
          </a:xfrm>
          <a:prstGeom prst="rect">
            <a:avLst/>
          </a:prstGeom>
        </p:spPr>
      </p:pic>
    </p:spTree>
    <p:extLst>
      <p:ext uri="{BB962C8B-B14F-4D97-AF65-F5344CB8AC3E}">
        <p14:creationId xmlns:p14="http://schemas.microsoft.com/office/powerpoint/2010/main" val="323445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0179A1-2F98-4F72-ABE7-2A02FA8CBD38}"/>
              </a:ext>
            </a:extLst>
          </p:cNvPr>
          <p:cNvSpPr>
            <a:spLocks noGrp="1"/>
          </p:cNvSpPr>
          <p:nvPr>
            <p:ph type="title"/>
          </p:nvPr>
        </p:nvSpPr>
        <p:spPr>
          <a:xfrm>
            <a:off x="2438400" y="512763"/>
            <a:ext cx="7772400" cy="1116012"/>
          </a:xfrm>
        </p:spPr>
        <p:txBody>
          <a:bodyPr/>
          <a:lstStyle/>
          <a:p>
            <a:pPr algn="ctr">
              <a:defRPr/>
            </a:pPr>
            <a:r>
              <a:rPr lang="pt-BR" dirty="0">
                <a:solidFill>
                  <a:schemeClr val="tx2">
                    <a:satMod val="200000"/>
                  </a:schemeClr>
                </a:solidFill>
              </a:rPr>
              <a:t> </a:t>
            </a:r>
            <a:r>
              <a:rPr lang="pt-BR" sz="2400" dirty="0">
                <a:solidFill>
                  <a:schemeClr val="tx2">
                    <a:satMod val="200000"/>
                  </a:schemeClr>
                </a:solidFill>
              </a:rPr>
              <a:t>Autonomia dos entes federativos para legislar sobre dependência econômica </a:t>
            </a:r>
          </a:p>
        </p:txBody>
      </p:sp>
      <p:sp>
        <p:nvSpPr>
          <p:cNvPr id="3" name="Espaço Reservado para Conteúdo 2">
            <a:extLst>
              <a:ext uri="{FF2B5EF4-FFF2-40B4-BE49-F238E27FC236}">
                <a16:creationId xmlns:a16="http://schemas.microsoft.com/office/drawing/2014/main" id="{0C450AD2-312D-4D88-B1C4-EBE6AAC8CF61}"/>
              </a:ext>
            </a:extLst>
          </p:cNvPr>
          <p:cNvSpPr>
            <a:spLocks noGrp="1"/>
          </p:cNvSpPr>
          <p:nvPr>
            <p:ph idx="1"/>
          </p:nvPr>
        </p:nvSpPr>
        <p:spPr/>
        <p:txBody>
          <a:bodyPr>
            <a:normAutofit fontScale="92500" lnSpcReduction="20000"/>
          </a:bodyPr>
          <a:lstStyle/>
          <a:p>
            <a:pPr marL="411480">
              <a:buFont typeface="Wingdings"/>
              <a:buChar char=""/>
              <a:defRPr/>
            </a:pPr>
            <a:endParaRPr lang="pt-BR" sz="2400" dirty="0"/>
          </a:p>
          <a:p>
            <a:pPr marL="411480" algn="just">
              <a:buFont typeface="Wingdings"/>
              <a:buChar char=""/>
              <a:defRPr/>
            </a:pPr>
            <a:r>
              <a:rPr lang="pt-BR" sz="2400" dirty="0"/>
              <a:t>Cabe à União estabelecer as regras gerais quando estamos diante da competência concorrentes. Cabendo aos  entes que receberam a competência concorrente estabelecer os aspectos da legislação local, visando ao atendimento das peculiaridades locais.</a:t>
            </a:r>
          </a:p>
          <a:p>
            <a:pPr marL="411480" algn="just">
              <a:buFont typeface="Wingdings"/>
              <a:buChar char=""/>
              <a:defRPr/>
            </a:pPr>
            <a:endParaRPr lang="pt-BR" sz="2400" dirty="0"/>
          </a:p>
          <a:p>
            <a:pPr marL="411480" algn="just">
              <a:buFont typeface="Wingdings"/>
              <a:buChar char=""/>
              <a:defRPr/>
            </a:pPr>
            <a:r>
              <a:rPr lang="pt-BR" sz="2400" dirty="0"/>
              <a:t> Nos regimes próprios de previdência temos  a competência concorrente estampada  no artigo 24, inciso XII da Constituição Federal.</a:t>
            </a:r>
          </a:p>
          <a:p>
            <a:pPr marL="411480" algn="just">
              <a:buFont typeface="Wingdings"/>
              <a:buChar char=""/>
              <a:defRPr/>
            </a:pPr>
            <a:endParaRPr lang="pt-BR" sz="2400" dirty="0"/>
          </a:p>
          <a:p>
            <a:pPr marL="411480" algn="just">
              <a:buFont typeface="Wingdings"/>
              <a:buChar char=""/>
              <a:defRPr/>
            </a:pPr>
            <a:r>
              <a:rPr lang="pt-BR" sz="2400" dirty="0"/>
              <a:t> CF. Art. 24, inciso XII.  Compete à União, aos Estados e  ao Distrito Federal legislar concorrentemente sobre:</a:t>
            </a:r>
          </a:p>
          <a:p>
            <a:pPr marL="411480" algn="just">
              <a:buFont typeface="Wingdings"/>
              <a:buChar char=""/>
              <a:defRPr/>
            </a:pPr>
            <a:r>
              <a:rPr lang="pt-BR" sz="2400" dirty="0"/>
              <a:t>(....)</a:t>
            </a:r>
          </a:p>
          <a:p>
            <a:pPr marL="411480" algn="just">
              <a:buFont typeface="Wingdings"/>
              <a:buChar char=""/>
              <a:defRPr/>
            </a:pPr>
            <a:r>
              <a:rPr lang="pt-BR" sz="2400" dirty="0"/>
              <a:t>XII – Previdência social, proteção e defesa da saúde.</a:t>
            </a:r>
          </a:p>
        </p:txBody>
      </p:sp>
      <p:pic>
        <p:nvPicPr>
          <p:cNvPr id="4" name="Imagem 3">
            <a:extLst>
              <a:ext uri="{FF2B5EF4-FFF2-40B4-BE49-F238E27FC236}">
                <a16:creationId xmlns:a16="http://schemas.microsoft.com/office/drawing/2014/main" id="{3821D077-8F11-418C-856F-D12A08F9E6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E71906D-B3EC-44CA-B4BF-3B67042FD597}"/>
              </a:ext>
            </a:extLst>
          </p:cNvPr>
          <p:cNvSpPr>
            <a:spLocks noGrp="1"/>
          </p:cNvSpPr>
          <p:nvPr>
            <p:ph idx="1"/>
          </p:nvPr>
        </p:nvSpPr>
        <p:spPr>
          <a:xfrm>
            <a:off x="838200" y="121920"/>
            <a:ext cx="10515600" cy="6055043"/>
          </a:xfrm>
        </p:spPr>
        <p:txBody>
          <a:bodyPr>
            <a:normAutofit fontScale="55000" lnSpcReduction="20000"/>
          </a:bodyPr>
          <a:lstStyle/>
          <a:p>
            <a:r>
              <a:rPr lang="pt-BR" dirty="0"/>
              <a:t>§ 1.º A concessão da pensão aos dependentes de que tratam os incisos I a IV do “caput” deste artigo exclui os beneficiários referidos nos incisos V e VI.</a:t>
            </a:r>
          </a:p>
          <a:p>
            <a:r>
              <a:rPr lang="pt-BR" dirty="0"/>
              <a:t> § 2.º A concessão da pensão aos dependentes de que trata o inciso V do “caput” deste artigo exclui o beneficiário referido no inciso VI. </a:t>
            </a:r>
          </a:p>
          <a:p>
            <a:r>
              <a:rPr lang="pt-BR" dirty="0"/>
              <a:t>§ 3.º Equiparam-se a filho, nas condições do inciso IV do “caput” deste artigo, o enteado, mediante declaração do segurado, desde que comprovadamente viva sob sua dependência econômica, na forma do § 7.º deste artigo; o menor que, por determinação judicial, esteja sob a sua tutela ou guarda, desde que comprovadamente viva sob sua dependência econômica.</a:t>
            </a:r>
          </a:p>
          <a:p>
            <a:r>
              <a:rPr lang="pt-BR" dirty="0"/>
              <a:t> § 4.º Para os efeitos desta Lei Complementar, a união estável será aquela estabelecida entre pessoas solteiras, viúvas, desquitadas, separadas ou divorciadas na forma da lei, que  comprovem convivência pública, contínua e duradoura e estabelecida com o objetivo de constituição de família, </a:t>
            </a:r>
            <a:r>
              <a:rPr lang="pt-BR" dirty="0" err="1"/>
              <a:t>heteroafetiva</a:t>
            </a:r>
            <a:r>
              <a:rPr lang="pt-BR" dirty="0"/>
              <a:t> ou homoafetiva, pela comprovação dos seguintes elementos, num mínimo de 3 (três) conjuntamente:</a:t>
            </a:r>
          </a:p>
          <a:p>
            <a:r>
              <a:rPr lang="pt-BR" dirty="0"/>
              <a:t> I - domicílio comum;</a:t>
            </a:r>
          </a:p>
          <a:p>
            <a:r>
              <a:rPr lang="pt-BR" dirty="0"/>
              <a:t> II - conta bancária conjunta; </a:t>
            </a:r>
          </a:p>
          <a:p>
            <a:r>
              <a:rPr lang="pt-BR" dirty="0"/>
              <a:t>III - outorga de procuração ou prestação de garantia real ou fidejussória;</a:t>
            </a:r>
          </a:p>
          <a:p>
            <a:r>
              <a:rPr lang="pt-BR" dirty="0"/>
              <a:t> IV - encargos domésticos; </a:t>
            </a:r>
          </a:p>
          <a:p>
            <a:r>
              <a:rPr lang="pt-BR" dirty="0"/>
              <a:t>V - inscrição em associação de qualquer natureza, na qualidade de dependente do segurado;</a:t>
            </a:r>
          </a:p>
          <a:p>
            <a:r>
              <a:rPr lang="pt-BR" dirty="0"/>
              <a:t> VI - declaração como dependente, para os efeitos do Imposto de Renda; VII - filho em comum; e VIII - quaisquer outros que possam levar à convicção do fato a comprovar.</a:t>
            </a:r>
          </a:p>
          <a:p>
            <a:r>
              <a:rPr lang="pt-BR" dirty="0">
                <a:solidFill>
                  <a:srgbClr val="FF0000"/>
                </a:solidFill>
              </a:rPr>
              <a:t> § 5.º A dependência econômica das pessoas indicadas nos incisos I a IV do “caput” deste artigo é presumida e a das demais deve ser comprovada na forma do § 7.º deste artigo</a:t>
            </a:r>
            <a:r>
              <a:rPr lang="pt-BR" dirty="0"/>
              <a:t>. </a:t>
            </a:r>
          </a:p>
          <a:p>
            <a:r>
              <a:rPr lang="pt-BR" dirty="0"/>
              <a:t>§ 6.º A separação judicial, extrajudicial ou de fato elide a presunção de dependência econômica referida nos incisos I e III do “caput” deste artigo</a:t>
            </a:r>
          </a:p>
          <a:p>
            <a:r>
              <a:rPr lang="pt-BR" dirty="0"/>
              <a:t>. </a:t>
            </a:r>
            <a:r>
              <a:rPr lang="pt-BR" dirty="0">
                <a:solidFill>
                  <a:srgbClr val="FF0000"/>
                </a:solidFill>
              </a:rPr>
              <a:t>§ 7.º Considera-se dependente econômico, para efeitos desta Lei Complementar, a pessoa que perceba, mensalmente, a qualquer título, renda inferior ou igual a 2 (dois) salários mínimos nacionais. </a:t>
            </a:r>
          </a:p>
          <a:p>
            <a:r>
              <a:rPr lang="pt-BR" dirty="0"/>
              <a:t>§ 8.º A condição de invalidez ou deficiência, para fins de recebimento de benefício previdenciário nos termos desta Lei Complementar, deverá ser preexistente à data do óbito do segurado.</a:t>
            </a:r>
          </a:p>
          <a:p>
            <a:endParaRPr lang="pt-BR" dirty="0"/>
          </a:p>
        </p:txBody>
      </p:sp>
      <p:pic>
        <p:nvPicPr>
          <p:cNvPr id="4" name="Imagem 3">
            <a:extLst>
              <a:ext uri="{FF2B5EF4-FFF2-40B4-BE49-F238E27FC236}">
                <a16:creationId xmlns:a16="http://schemas.microsoft.com/office/drawing/2014/main" id="{213C2BB5-BD33-40DE-A241-EB1770BE5D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4478" y="121920"/>
            <a:ext cx="1027522" cy="1021265"/>
          </a:xfrm>
          <a:prstGeom prst="rect">
            <a:avLst/>
          </a:prstGeom>
        </p:spPr>
      </p:pic>
    </p:spTree>
    <p:extLst>
      <p:ext uri="{BB962C8B-B14F-4D97-AF65-F5344CB8AC3E}">
        <p14:creationId xmlns:p14="http://schemas.microsoft.com/office/powerpoint/2010/main" val="929209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297E13-A8F0-4C24-A711-CDEA13F6F5B3}"/>
              </a:ext>
            </a:extLst>
          </p:cNvPr>
          <p:cNvSpPr>
            <a:spLocks noGrp="1"/>
          </p:cNvSpPr>
          <p:nvPr>
            <p:ph type="title"/>
          </p:nvPr>
        </p:nvSpPr>
        <p:spPr/>
        <p:txBody>
          <a:bodyPr>
            <a:normAutofit/>
          </a:bodyPr>
          <a:lstStyle/>
          <a:p>
            <a:pPr algn="ctr"/>
            <a:r>
              <a:rPr lang="pt-BR" sz="3600" dirty="0"/>
              <a:t>  ADI  5083 E 4878  - art. 16 ,§ 2º  da Lei 8.213/91 </a:t>
            </a:r>
          </a:p>
        </p:txBody>
      </p:sp>
      <p:sp>
        <p:nvSpPr>
          <p:cNvPr id="3" name="Espaço Reservado para Conteúdo 2">
            <a:extLst>
              <a:ext uri="{FF2B5EF4-FFF2-40B4-BE49-F238E27FC236}">
                <a16:creationId xmlns:a16="http://schemas.microsoft.com/office/drawing/2014/main" id="{EB0B2EA3-9E1A-47F3-AD16-96C7D652A00A}"/>
              </a:ext>
            </a:extLst>
          </p:cNvPr>
          <p:cNvSpPr>
            <a:spLocks noGrp="1"/>
          </p:cNvSpPr>
          <p:nvPr>
            <p:ph idx="1"/>
          </p:nvPr>
        </p:nvSpPr>
        <p:spPr/>
        <p:txBody>
          <a:bodyPr>
            <a:normAutofit fontScale="92500"/>
          </a:bodyPr>
          <a:lstStyle/>
          <a:p>
            <a:pPr algn="just" fontAlgn="base"/>
            <a:r>
              <a:rPr lang="pt-BR" b="0" i="0" dirty="0">
                <a:solidFill>
                  <a:srgbClr val="4F4F4F"/>
                </a:solidFill>
                <a:effectLst/>
                <a:latin typeface="Titillium Web"/>
              </a:rPr>
              <a:t>Julgada procedente consagrou o princípio da proteção integral à criança e ao adolescente, cabendo à família, à sociedade e ao Estado o dever de, solidariamente, assegurar a eles os direitos fundamentais com absoluta prioridade. </a:t>
            </a:r>
          </a:p>
          <a:p>
            <a:pPr algn="just" fontAlgn="base"/>
            <a:r>
              <a:rPr lang="pt-BR" b="0" i="0" dirty="0">
                <a:solidFill>
                  <a:srgbClr val="4F4F4F"/>
                </a:solidFill>
                <a:effectLst/>
                <a:latin typeface="Titillium Web"/>
              </a:rPr>
              <a:t>“O Estado tem papel fundamental na proteção dos cidadãos, notadamente quando estes se encontram em situação de vulnerabilidade”, destaca trecho da ação.</a:t>
            </a:r>
          </a:p>
          <a:p>
            <a:pPr algn="just" fontAlgn="base"/>
            <a:r>
              <a:rPr lang="pt-BR" b="0" i="0" dirty="0">
                <a:solidFill>
                  <a:srgbClr val="4F4F4F"/>
                </a:solidFill>
                <a:effectLst/>
                <a:latin typeface="Titillium Web"/>
              </a:rPr>
              <a:t>A interpretação fixada pelo STF determina que, para a criança ou o adolescente sob guarda serem considerados dependentes pelo Regime Geral de Previdência Social, deve ser comprovada a dependência econômica, nos termos em que exige a legislação previdenciária.</a:t>
            </a:r>
          </a:p>
          <a:p>
            <a:endParaRPr lang="pt-BR" dirty="0"/>
          </a:p>
        </p:txBody>
      </p:sp>
      <p:pic>
        <p:nvPicPr>
          <p:cNvPr id="4" name="Imagem 3">
            <a:extLst>
              <a:ext uri="{FF2B5EF4-FFF2-40B4-BE49-F238E27FC236}">
                <a16:creationId xmlns:a16="http://schemas.microsoft.com/office/drawing/2014/main" id="{D75C9EB4-432F-4E58-9463-B83743FB87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9920" y="226423"/>
            <a:ext cx="1482372" cy="792480"/>
          </a:xfrm>
          <a:prstGeom prst="rect">
            <a:avLst/>
          </a:prstGeom>
        </p:spPr>
      </p:pic>
    </p:spTree>
    <p:extLst>
      <p:ext uri="{BB962C8B-B14F-4D97-AF65-F5344CB8AC3E}">
        <p14:creationId xmlns:p14="http://schemas.microsoft.com/office/powerpoint/2010/main" val="1394855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EC4275D-DAA1-4F3A-B741-AFE89EAF141C}"/>
              </a:ext>
            </a:extLst>
          </p:cNvPr>
          <p:cNvSpPr>
            <a:spLocks noGrp="1"/>
          </p:cNvSpPr>
          <p:nvPr>
            <p:ph idx="1"/>
          </p:nvPr>
        </p:nvSpPr>
        <p:spPr>
          <a:xfrm>
            <a:off x="838200" y="574766"/>
            <a:ext cx="10515600" cy="5602197"/>
          </a:xfrm>
        </p:spPr>
        <p:txBody>
          <a:bodyPr>
            <a:normAutofit fontScale="92500" lnSpcReduction="20000"/>
          </a:bodyPr>
          <a:lstStyle/>
          <a:p>
            <a:pPr algn="just"/>
            <a:r>
              <a:rPr lang="pt-BR" dirty="0"/>
              <a:t>                                         Voto do  Min. Edson Fachin </a:t>
            </a:r>
          </a:p>
          <a:p>
            <a:pPr algn="just"/>
            <a:endParaRPr lang="pt-BR" dirty="0"/>
          </a:p>
          <a:p>
            <a:pPr algn="just"/>
            <a:r>
              <a:rPr lang="pt-BR" dirty="0"/>
              <a:t>“Os pedidos formulados nas </a:t>
            </a:r>
            <a:r>
              <a:rPr lang="pt-BR" dirty="0" err="1"/>
              <a:t>ADIs</a:t>
            </a:r>
            <a:r>
              <a:rPr lang="pt-BR" dirty="0"/>
              <a:t> 5083 e 4878, contudo, não contemplaram a redação do art. 23 da EC 103/2019, razão pela qual, ao revés do e. Ministro Relator, não procedo à verificação da constitucionalidade do dispositivo, em homenagem ao princípio da demanda. De toda sorte, os argumentos veiculados na presente manifestação são em todo aplicáveis ao art. 23 referido. Diante do exposto, homenageando conclusões diversas, julgo procedente a ADI 4878 e parcialmente procedente a ADI 5083, de modo a conferir interpretação conforme ao § 2º do art. 16, da Lei 8.213/1991, para contemplar, em seu âmbito de proteção, o ‘menor sob guarda ‘.”</a:t>
            </a:r>
          </a:p>
          <a:p>
            <a:pPr algn="just"/>
            <a:endParaRPr lang="pt-BR" dirty="0"/>
          </a:p>
          <a:p>
            <a:pPr algn="just"/>
            <a:r>
              <a:rPr lang="pt-BR" dirty="0"/>
              <a:t>Dessa forma, não se declarou inconstitucional o dispositivo da EC 103/2019 que excluiu o menor sob guarda como dependente, por não ter sido objeto das </a:t>
            </a:r>
            <a:r>
              <a:rPr lang="pt-BR" dirty="0" err="1"/>
              <a:t>ADIs</a:t>
            </a:r>
            <a:r>
              <a:rPr lang="pt-BR" dirty="0"/>
              <a:t>.</a:t>
            </a:r>
          </a:p>
          <a:p>
            <a:pPr algn="just"/>
            <a:endParaRPr lang="pt-BR" dirty="0"/>
          </a:p>
          <a:p>
            <a:endParaRPr lang="pt-BR" dirty="0"/>
          </a:p>
        </p:txBody>
      </p:sp>
      <p:pic>
        <p:nvPicPr>
          <p:cNvPr id="5" name="Imagem 4">
            <a:extLst>
              <a:ext uri="{FF2B5EF4-FFF2-40B4-BE49-F238E27FC236}">
                <a16:creationId xmlns:a16="http://schemas.microsoft.com/office/drawing/2014/main" id="{E74E9ACF-BB45-4176-9B05-7833FAF8B8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extLst>
      <p:ext uri="{BB962C8B-B14F-4D97-AF65-F5344CB8AC3E}">
        <p14:creationId xmlns:p14="http://schemas.microsoft.com/office/powerpoint/2010/main" val="3720895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029A4A6-FA0A-49AA-B206-FB03850F5A9E}"/>
              </a:ext>
            </a:extLst>
          </p:cNvPr>
          <p:cNvSpPr>
            <a:spLocks noGrp="1"/>
          </p:cNvSpPr>
          <p:nvPr>
            <p:ph idx="1"/>
          </p:nvPr>
        </p:nvSpPr>
        <p:spPr>
          <a:xfrm>
            <a:off x="838200" y="949234"/>
            <a:ext cx="10515600" cy="5227729"/>
          </a:xfrm>
        </p:spPr>
        <p:txBody>
          <a:bodyPr>
            <a:normAutofit lnSpcReduction="10000"/>
          </a:bodyPr>
          <a:lstStyle/>
          <a:p>
            <a:pPr algn="just"/>
            <a:r>
              <a:rPr lang="pt-BR" dirty="0"/>
              <a:t>                            </a:t>
            </a:r>
            <a:r>
              <a:rPr lang="pt-BR" sz="3600" dirty="0"/>
              <a:t>Art. 5º  da Lei 9.717/1998</a:t>
            </a:r>
          </a:p>
          <a:p>
            <a:pPr algn="just"/>
            <a:endParaRPr lang="pt-BR" sz="3600" dirty="0"/>
          </a:p>
          <a:p>
            <a:pPr algn="just"/>
            <a:r>
              <a:rPr lang="pt-BR" sz="3600" dirty="0"/>
              <a:t>Os regimes próprios de previdência social dos servidores públicos da União, dos Estados, do Distrito Federal e dos Municípios, dos militares dos Estados e do Distrito Federal </a:t>
            </a:r>
            <a:r>
              <a:rPr lang="pt-BR" sz="3600" dirty="0">
                <a:solidFill>
                  <a:srgbClr val="FF0000"/>
                </a:solidFill>
              </a:rPr>
              <a:t>não poderão conceder benefícios distintos dos previstos no Regime Geral de Previdência Social, de que trata a Lei nº 8.213, de 24 de julho de 1991, salvo disposição em contrário da Constituição Federal.</a:t>
            </a:r>
          </a:p>
        </p:txBody>
      </p:sp>
      <p:pic>
        <p:nvPicPr>
          <p:cNvPr id="5" name="Imagem 4">
            <a:extLst>
              <a:ext uri="{FF2B5EF4-FFF2-40B4-BE49-F238E27FC236}">
                <a16:creationId xmlns:a16="http://schemas.microsoft.com/office/drawing/2014/main" id="{6457C40C-EB8D-47EA-B9A7-343663A8B3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extLst>
      <p:ext uri="{BB962C8B-B14F-4D97-AF65-F5344CB8AC3E}">
        <p14:creationId xmlns:p14="http://schemas.microsoft.com/office/powerpoint/2010/main" val="2131560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Espaço Reservado para Conteúdo 3" descr="vovô Miguel e Vovó Talitha MAressa e Giulia hall entrada casa são bernardo do campo.jpg">
            <a:extLst>
              <a:ext uri="{FF2B5EF4-FFF2-40B4-BE49-F238E27FC236}">
                <a16:creationId xmlns:a16="http://schemas.microsoft.com/office/drawing/2014/main" id="{55480316-541B-4EB5-AC19-63F003AB6566}"/>
              </a:ext>
            </a:extLst>
          </p:cNvPr>
          <p:cNvPicPr>
            <a:picLocks noGrp="1" noChangeAspect="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2063750" y="3429000"/>
            <a:ext cx="4572000" cy="3429000"/>
          </a:xfrm>
        </p:spPr>
      </p:pic>
      <p:sp>
        <p:nvSpPr>
          <p:cNvPr id="36867" name="Retângulo 2">
            <a:extLst>
              <a:ext uri="{FF2B5EF4-FFF2-40B4-BE49-F238E27FC236}">
                <a16:creationId xmlns:a16="http://schemas.microsoft.com/office/drawing/2014/main" id="{163A28A2-E3DC-4B34-9620-2C6DF01BB270}"/>
              </a:ext>
            </a:extLst>
          </p:cNvPr>
          <p:cNvSpPr>
            <a:spLocks noChangeArrowheads="1"/>
          </p:cNvSpPr>
          <p:nvPr/>
        </p:nvSpPr>
        <p:spPr bwMode="auto">
          <a:xfrm>
            <a:off x="7391400" y="1196975"/>
            <a:ext cx="32766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BR" altLang="pt-BR" b="1"/>
              <a:t>“Vida Verdadeira.</a:t>
            </a:r>
          </a:p>
          <a:p>
            <a:pPr eaLnBrk="1" hangingPunct="1"/>
            <a:r>
              <a:rPr lang="pt-BR" altLang="pt-BR"/>
              <a:t>[…] </a:t>
            </a:r>
            <a:r>
              <a:rPr lang="pt-BR" altLang="pt-BR" i="1"/>
              <a:t>Não, não tenho caminho novo.</a:t>
            </a:r>
          </a:p>
          <a:p>
            <a:pPr eaLnBrk="1" hangingPunct="1"/>
            <a:r>
              <a:rPr lang="pt-BR" altLang="pt-BR" i="1"/>
              <a:t>O que tenho de novo</a:t>
            </a:r>
          </a:p>
          <a:p>
            <a:pPr eaLnBrk="1" hangingPunct="1"/>
            <a:r>
              <a:rPr lang="pt-BR" altLang="pt-BR" i="1"/>
              <a:t>é o jeito de caminhar.</a:t>
            </a:r>
          </a:p>
          <a:p>
            <a:pPr eaLnBrk="1" hangingPunct="1"/>
            <a:r>
              <a:rPr lang="pt-BR" altLang="pt-BR" i="1"/>
              <a:t>Aprendi</a:t>
            </a:r>
          </a:p>
          <a:p>
            <a:pPr eaLnBrk="1" hangingPunct="1"/>
            <a:r>
              <a:rPr lang="pt-BR" altLang="pt-BR" i="1"/>
              <a:t>(o que o caminho me ensinou)</a:t>
            </a:r>
          </a:p>
          <a:p>
            <a:pPr eaLnBrk="1" hangingPunct="1"/>
            <a:r>
              <a:rPr lang="pt-BR" altLang="pt-BR" i="1"/>
              <a:t>a caminhar cantando</a:t>
            </a:r>
          </a:p>
          <a:p>
            <a:pPr eaLnBrk="1" hangingPunct="1"/>
            <a:r>
              <a:rPr lang="pt-BR" altLang="pt-BR" i="1"/>
              <a:t>como convém a mim</a:t>
            </a:r>
          </a:p>
          <a:p>
            <a:pPr eaLnBrk="1" hangingPunct="1"/>
            <a:r>
              <a:rPr lang="pt-BR" altLang="pt-BR" i="1"/>
              <a:t>e aos que vão comigo.</a:t>
            </a:r>
          </a:p>
          <a:p>
            <a:pPr eaLnBrk="1" hangingPunct="1"/>
            <a:r>
              <a:rPr lang="pt-BR" altLang="pt-BR" i="1"/>
              <a:t>Pois já não vou mais sozinho [...]”</a:t>
            </a:r>
          </a:p>
          <a:p>
            <a:pPr eaLnBrk="1" hangingPunct="1"/>
            <a:endParaRPr lang="pt-BR" altLang="pt-BR"/>
          </a:p>
          <a:p>
            <a:pPr eaLnBrk="1" hangingPunct="1"/>
            <a:r>
              <a:rPr lang="pt-BR" altLang="pt-BR"/>
              <a:t>	Thiago de Mello</a:t>
            </a:r>
          </a:p>
          <a:p>
            <a:pPr eaLnBrk="1" hangingPunct="1"/>
            <a:endParaRPr lang="pt-BR" alt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49054C-4ADA-4A11-A978-BB06B5F06D79}"/>
              </a:ext>
            </a:extLst>
          </p:cNvPr>
          <p:cNvSpPr>
            <a:spLocks noGrp="1"/>
          </p:cNvSpPr>
          <p:nvPr>
            <p:ph type="title"/>
          </p:nvPr>
        </p:nvSpPr>
        <p:spPr/>
        <p:txBody>
          <a:bodyPr/>
          <a:lstStyle/>
          <a:p>
            <a:pPr>
              <a:defRPr/>
            </a:pPr>
            <a:endParaRPr lang="pt-BR" dirty="0">
              <a:solidFill>
                <a:schemeClr val="tx2">
                  <a:satMod val="200000"/>
                </a:schemeClr>
              </a:solidFill>
            </a:endParaRPr>
          </a:p>
        </p:txBody>
      </p:sp>
      <p:sp>
        <p:nvSpPr>
          <p:cNvPr id="3" name="Espaço Reservado para Conteúdo 2">
            <a:extLst>
              <a:ext uri="{FF2B5EF4-FFF2-40B4-BE49-F238E27FC236}">
                <a16:creationId xmlns:a16="http://schemas.microsoft.com/office/drawing/2014/main" id="{AFB1EABD-557D-4111-870A-8BACE2F76D7D}"/>
              </a:ext>
            </a:extLst>
          </p:cNvPr>
          <p:cNvSpPr>
            <a:spLocks noGrp="1"/>
          </p:cNvSpPr>
          <p:nvPr>
            <p:ph idx="1"/>
          </p:nvPr>
        </p:nvSpPr>
        <p:spPr/>
        <p:txBody>
          <a:bodyPr>
            <a:normAutofit/>
          </a:bodyPr>
          <a:lstStyle/>
          <a:p>
            <a:pPr marL="411480">
              <a:buFont typeface="Wingdings"/>
              <a:buChar char=""/>
              <a:defRPr/>
            </a:pPr>
            <a:endParaRPr lang="pt-BR" dirty="0"/>
          </a:p>
          <a:p>
            <a:pPr marL="411480" algn="just">
              <a:buFont typeface="Wingdings"/>
              <a:buChar char=""/>
              <a:defRPr/>
            </a:pPr>
            <a:r>
              <a:rPr lang="pt-BR" dirty="0"/>
              <a:t> Cabe a norma geral estabelecer  os princípios, diretrizes sem que haja o esgotamento do assunto , sob pena de aniquilamento da competência concorrente.</a:t>
            </a:r>
          </a:p>
          <a:p>
            <a:pPr marL="411480" algn="just">
              <a:buFont typeface="Wingdings"/>
              <a:buChar char=""/>
              <a:defRPr/>
            </a:pPr>
            <a:endParaRPr lang="pt-BR" dirty="0"/>
          </a:p>
          <a:p>
            <a:pPr marL="411480" algn="just">
              <a:buFont typeface="Wingdings"/>
              <a:buChar char=""/>
              <a:defRPr/>
            </a:pPr>
            <a:r>
              <a:rPr lang="pt-BR" dirty="0"/>
              <a:t> A norma geral visa dar parâmetro de uniformidade.  A lista dos dependentes hodiernamente  decorre de norma geral. Os contornos  cabe ao legislador local (interesse local).</a:t>
            </a:r>
          </a:p>
        </p:txBody>
      </p:sp>
      <p:pic>
        <p:nvPicPr>
          <p:cNvPr id="4" name="Imagem 3">
            <a:extLst>
              <a:ext uri="{FF2B5EF4-FFF2-40B4-BE49-F238E27FC236}">
                <a16:creationId xmlns:a16="http://schemas.microsoft.com/office/drawing/2014/main" id="{5B4717ED-3C8E-42F6-961D-94528F7CDA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DC87A-C196-4798-AC87-9E145BD91724}"/>
              </a:ext>
            </a:extLst>
          </p:cNvPr>
          <p:cNvSpPr>
            <a:spLocks noGrp="1"/>
          </p:cNvSpPr>
          <p:nvPr>
            <p:ph type="title"/>
          </p:nvPr>
        </p:nvSpPr>
        <p:spPr>
          <a:xfrm>
            <a:off x="838200" y="365126"/>
            <a:ext cx="10515600" cy="845366"/>
          </a:xfrm>
        </p:spPr>
        <p:txBody>
          <a:bodyPr>
            <a:normAutofit fontScale="90000"/>
          </a:bodyPr>
          <a:lstStyle/>
          <a:p>
            <a:pPr algn="ctr">
              <a:defRPr/>
            </a:pPr>
            <a:r>
              <a:rPr lang="pt-BR" sz="3200" dirty="0">
                <a:solidFill>
                  <a:schemeClr val="tx2">
                    <a:satMod val="200000"/>
                  </a:schemeClr>
                </a:solidFill>
              </a:rPr>
              <a:t>imites do art. 40, § 12 da Constituição Federal</a:t>
            </a:r>
            <a:br>
              <a:rPr lang="pt-BR" dirty="0">
                <a:solidFill>
                  <a:schemeClr val="tx2">
                    <a:satMod val="200000"/>
                  </a:schemeClr>
                </a:solidFill>
              </a:rPr>
            </a:br>
            <a:endParaRPr lang="pt-BR" dirty="0">
              <a:solidFill>
                <a:schemeClr val="tx2">
                  <a:satMod val="200000"/>
                </a:schemeClr>
              </a:solidFill>
            </a:endParaRPr>
          </a:p>
        </p:txBody>
      </p:sp>
      <p:sp>
        <p:nvSpPr>
          <p:cNvPr id="3" name="Espaço Reservado para Conteúdo 2">
            <a:extLst>
              <a:ext uri="{FF2B5EF4-FFF2-40B4-BE49-F238E27FC236}">
                <a16:creationId xmlns:a16="http://schemas.microsoft.com/office/drawing/2014/main" id="{3D898A1C-DB53-429D-8C59-26224FEFF4FC}"/>
              </a:ext>
            </a:extLst>
          </p:cNvPr>
          <p:cNvSpPr>
            <a:spLocks noGrp="1"/>
          </p:cNvSpPr>
          <p:nvPr>
            <p:ph idx="1"/>
          </p:nvPr>
        </p:nvSpPr>
        <p:spPr>
          <a:xfrm>
            <a:off x="838200" y="1470581"/>
            <a:ext cx="10515600" cy="4706382"/>
          </a:xfrm>
        </p:spPr>
        <p:txBody>
          <a:bodyPr>
            <a:normAutofit/>
          </a:bodyPr>
          <a:lstStyle/>
          <a:p>
            <a:pPr marL="411480" algn="just">
              <a:buFont typeface="Wingdings"/>
              <a:buChar char=""/>
              <a:defRPr/>
            </a:pPr>
            <a:r>
              <a:rPr lang="pt-BR" dirty="0"/>
              <a:t>  Este parágrafo representa a ideia de alinhamento / paralelismo a ser adotada pelos  regimes próprios , a saber:  o estabelecimento da natureza de seguro da proteção previdenciária do servidor. </a:t>
            </a:r>
          </a:p>
          <a:p>
            <a:pPr marL="411480" algn="just">
              <a:buFont typeface="Wingdings"/>
              <a:buChar char=""/>
              <a:defRPr/>
            </a:pPr>
            <a:r>
              <a:rPr lang="pt-BR" dirty="0"/>
              <a:t> Visa ainda a diminuição do espaço diferencial entre o regime geral e os regimes próprios.</a:t>
            </a:r>
          </a:p>
          <a:p>
            <a:pPr marL="411480" algn="just">
              <a:buFont typeface="Wingdings"/>
              <a:buChar char=""/>
              <a:defRPr/>
            </a:pPr>
            <a:r>
              <a:rPr lang="pt-BR" dirty="0"/>
              <a:t> Traz um aspecto limitador, mas não aniquila a competência concorrente. Visa trazer um parâmetro de uniformidade quanto aos dependentes previdenciários.</a:t>
            </a:r>
          </a:p>
          <a:p>
            <a:pPr marL="411480" algn="just">
              <a:buFont typeface="Wingdings"/>
              <a:buChar char=""/>
              <a:defRPr/>
            </a:pPr>
            <a:r>
              <a:rPr lang="pt-BR" dirty="0"/>
              <a:t>Porém, há margem legislativa para atuação dos entes federativos , por exemplo, no tocante à presunção de dependência econômica.</a:t>
            </a:r>
          </a:p>
        </p:txBody>
      </p:sp>
      <p:pic>
        <p:nvPicPr>
          <p:cNvPr id="4" name="Imagem 3">
            <a:extLst>
              <a:ext uri="{FF2B5EF4-FFF2-40B4-BE49-F238E27FC236}">
                <a16:creationId xmlns:a16="http://schemas.microsoft.com/office/drawing/2014/main" id="{402BB431-A22E-4C5D-A0BF-E6D4F5835C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42617D-A5C5-4635-8A9A-10EF27071E23}"/>
              </a:ext>
            </a:extLst>
          </p:cNvPr>
          <p:cNvSpPr>
            <a:spLocks noGrp="1"/>
          </p:cNvSpPr>
          <p:nvPr>
            <p:ph type="title"/>
          </p:nvPr>
        </p:nvSpPr>
        <p:spPr/>
        <p:txBody>
          <a:bodyPr/>
          <a:lstStyle/>
          <a:p>
            <a:pPr algn="ctr">
              <a:defRPr/>
            </a:pPr>
            <a:r>
              <a:rPr lang="pt-BR" dirty="0">
                <a:solidFill>
                  <a:schemeClr val="tx2">
                    <a:satMod val="200000"/>
                  </a:schemeClr>
                </a:solidFill>
              </a:rPr>
              <a:t> </a:t>
            </a:r>
            <a:r>
              <a:rPr lang="pt-BR" sz="2800" dirty="0">
                <a:solidFill>
                  <a:schemeClr val="tx2">
                    <a:satMod val="200000"/>
                  </a:schemeClr>
                </a:solidFill>
              </a:rPr>
              <a:t>Aspectos de atuação e de preenchimento pelo legislador local</a:t>
            </a:r>
          </a:p>
        </p:txBody>
      </p:sp>
      <p:sp>
        <p:nvSpPr>
          <p:cNvPr id="12291" name="Espaço Reservado para Conteúdo 2">
            <a:extLst>
              <a:ext uri="{FF2B5EF4-FFF2-40B4-BE49-F238E27FC236}">
                <a16:creationId xmlns:a16="http://schemas.microsoft.com/office/drawing/2014/main" id="{763632E3-CA25-4BAB-A2C6-F1DD43DCC0D4}"/>
              </a:ext>
            </a:extLst>
          </p:cNvPr>
          <p:cNvSpPr>
            <a:spLocks noGrp="1"/>
          </p:cNvSpPr>
          <p:nvPr>
            <p:ph idx="1"/>
          </p:nvPr>
        </p:nvSpPr>
        <p:spPr>
          <a:xfrm>
            <a:off x="838200" y="1532709"/>
            <a:ext cx="10515600" cy="4644254"/>
          </a:xfrm>
        </p:spPr>
        <p:txBody>
          <a:bodyPr/>
          <a:lstStyle/>
          <a:p>
            <a:pPr algn="just" eaLnBrk="1" hangingPunct="1"/>
            <a:r>
              <a:rPr lang="pt-BR" altLang="pt-BR" sz="4400" dirty="0"/>
              <a:t>Dependência econômica forma de comprovação </a:t>
            </a:r>
          </a:p>
          <a:p>
            <a:pPr algn="just" eaLnBrk="1" hangingPunct="1"/>
            <a:endParaRPr lang="pt-BR" altLang="pt-BR" sz="4400" dirty="0"/>
          </a:p>
          <a:p>
            <a:pPr eaLnBrk="1" hangingPunct="1"/>
            <a:r>
              <a:rPr lang="pt-BR" altLang="pt-BR" sz="4400" dirty="0"/>
              <a:t>Parâmetros para definição da união estável</a:t>
            </a:r>
          </a:p>
          <a:p>
            <a:pPr eaLnBrk="1" hangingPunct="1"/>
            <a:endParaRPr lang="pt-BR" altLang="pt-BR" sz="4400" dirty="0"/>
          </a:p>
          <a:p>
            <a:pPr eaLnBrk="1" hangingPunct="1"/>
            <a:r>
              <a:rPr lang="pt-BR" altLang="pt-BR" sz="4400" dirty="0"/>
              <a:t>Renovação do cadastramento</a:t>
            </a:r>
          </a:p>
          <a:p>
            <a:pPr marL="0" indent="0" eaLnBrk="1" hangingPunct="1">
              <a:buNone/>
            </a:pPr>
            <a:endParaRPr lang="pt-BR" altLang="pt-BR" dirty="0"/>
          </a:p>
          <a:p>
            <a:pPr eaLnBrk="1" hangingPunct="1"/>
            <a:endParaRPr lang="pt-BR" altLang="pt-BR" dirty="0"/>
          </a:p>
          <a:p>
            <a:pPr eaLnBrk="1" hangingPunct="1"/>
            <a:endParaRPr lang="pt-BR" altLang="pt-BR" dirty="0"/>
          </a:p>
        </p:txBody>
      </p:sp>
      <p:pic>
        <p:nvPicPr>
          <p:cNvPr id="4" name="Imagem 3">
            <a:extLst>
              <a:ext uri="{FF2B5EF4-FFF2-40B4-BE49-F238E27FC236}">
                <a16:creationId xmlns:a16="http://schemas.microsoft.com/office/drawing/2014/main" id="{E7D17EFE-E229-4FB9-8ECE-7F7866B340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61859" y="0"/>
            <a:ext cx="2030141" cy="88536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47BD3D-17AE-42CE-A50E-E52EFCE9BC01}"/>
              </a:ext>
            </a:extLst>
          </p:cNvPr>
          <p:cNvSpPr>
            <a:spLocks noGrp="1"/>
          </p:cNvSpPr>
          <p:nvPr>
            <p:ph type="title"/>
          </p:nvPr>
        </p:nvSpPr>
        <p:spPr/>
        <p:txBody>
          <a:bodyPr/>
          <a:lstStyle/>
          <a:p>
            <a:pPr>
              <a:defRPr/>
            </a:pPr>
            <a:r>
              <a:rPr lang="pt-BR" dirty="0">
                <a:solidFill>
                  <a:schemeClr val="tx2">
                    <a:satMod val="200000"/>
                  </a:schemeClr>
                </a:solidFill>
              </a:rPr>
              <a:t>    Dependência econômica</a:t>
            </a:r>
          </a:p>
        </p:txBody>
      </p:sp>
      <p:sp>
        <p:nvSpPr>
          <p:cNvPr id="3" name="Espaço Reservado para Conteúdo 2">
            <a:extLst>
              <a:ext uri="{FF2B5EF4-FFF2-40B4-BE49-F238E27FC236}">
                <a16:creationId xmlns:a16="http://schemas.microsoft.com/office/drawing/2014/main" id="{6345E2E0-E6A0-4690-B233-3F2C698034D8}"/>
              </a:ext>
            </a:extLst>
          </p:cNvPr>
          <p:cNvSpPr>
            <a:spLocks noGrp="1"/>
          </p:cNvSpPr>
          <p:nvPr>
            <p:ph idx="1"/>
          </p:nvPr>
        </p:nvSpPr>
        <p:spPr/>
        <p:txBody>
          <a:bodyPr>
            <a:normAutofit fontScale="92500" lnSpcReduction="20000"/>
          </a:bodyPr>
          <a:lstStyle/>
          <a:p>
            <a:pPr marL="411480" algn="just">
              <a:buFont typeface="Wingdings"/>
              <a:buChar char=""/>
              <a:defRPr/>
            </a:pPr>
            <a:endParaRPr lang="pt-BR" dirty="0"/>
          </a:p>
          <a:p>
            <a:pPr marL="411480" algn="just">
              <a:buFont typeface="Wingdings"/>
              <a:buChar char=""/>
              <a:defRPr/>
            </a:pPr>
            <a:r>
              <a:rPr lang="pt-BR" dirty="0"/>
              <a:t> Situação de alguém que se encontra a cargo de outrem, que vive as expensas suas, e a quem se encontra em regra, ligado por laços de parentesco ou afinidade ou quem a lei considere equiparados.</a:t>
            </a:r>
          </a:p>
          <a:p>
            <a:pPr marL="411480" algn="just">
              <a:buFont typeface="Wingdings"/>
              <a:buChar char=""/>
              <a:defRPr/>
            </a:pPr>
            <a:endParaRPr lang="pt-BR" dirty="0"/>
          </a:p>
          <a:p>
            <a:pPr marL="411480" algn="just">
              <a:buFont typeface="Wingdings"/>
              <a:buChar char=""/>
              <a:defRPr/>
            </a:pPr>
            <a:r>
              <a:rPr lang="pt-BR" dirty="0"/>
              <a:t> Tal circunstância pode ocorrer pelo fato de a pessoa dependente se encontrar fora do mercado de trabalho (por motivo de idade ou incapacidade ou qualquer outro)  </a:t>
            </a:r>
            <a:r>
              <a:rPr lang="pt-BR" u="sng" dirty="0"/>
              <a:t>ou</a:t>
            </a:r>
            <a:r>
              <a:rPr lang="pt-BR" dirty="0"/>
              <a:t> de não dispor de rendimentos ou de estes serem insuficientes, segundo critérios legalmente estabelecidos.</a:t>
            </a:r>
          </a:p>
          <a:p>
            <a:pPr marL="411480" algn="just">
              <a:buFont typeface="Wingdings"/>
              <a:buChar char=""/>
              <a:defRPr/>
            </a:pPr>
            <a:endParaRPr lang="pt-BR" dirty="0"/>
          </a:p>
          <a:p>
            <a:pPr marL="411480" algn="just">
              <a:buFont typeface="Wingdings"/>
              <a:buChar char=""/>
              <a:defRPr/>
            </a:pPr>
            <a:r>
              <a:rPr lang="pt-BR" dirty="0"/>
              <a:t> Esta situação em regra constitui-se como requisito de atribuição do direito às prestações previdenciárias devidas aos dependentes do segurado.</a:t>
            </a:r>
          </a:p>
        </p:txBody>
      </p:sp>
      <p:pic>
        <p:nvPicPr>
          <p:cNvPr id="4" name="Imagem 3">
            <a:extLst>
              <a:ext uri="{FF2B5EF4-FFF2-40B4-BE49-F238E27FC236}">
                <a16:creationId xmlns:a16="http://schemas.microsoft.com/office/drawing/2014/main" id="{CAA0A8DE-3616-470C-9040-7AA688CA33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3876" y="103695"/>
            <a:ext cx="2388124" cy="93325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A19AC2-9A2C-427F-B7AF-73D12E31D83B}"/>
              </a:ext>
            </a:extLst>
          </p:cNvPr>
          <p:cNvSpPr>
            <a:spLocks noGrp="1"/>
          </p:cNvSpPr>
          <p:nvPr>
            <p:ph type="title"/>
          </p:nvPr>
        </p:nvSpPr>
        <p:spPr>
          <a:xfrm>
            <a:off x="913615" y="575299"/>
            <a:ext cx="10515600" cy="1325563"/>
          </a:xfrm>
        </p:spPr>
        <p:txBody>
          <a:bodyPr/>
          <a:lstStyle/>
          <a:p>
            <a:pPr>
              <a:defRPr/>
            </a:pPr>
            <a:r>
              <a:rPr lang="pt-BR" dirty="0">
                <a:solidFill>
                  <a:schemeClr val="tx2">
                    <a:satMod val="200000"/>
                  </a:schemeClr>
                </a:solidFill>
              </a:rPr>
              <a:t> </a:t>
            </a:r>
            <a:r>
              <a:rPr lang="pt-BR" sz="2400" dirty="0">
                <a:solidFill>
                  <a:schemeClr val="tx2">
                    <a:satMod val="200000"/>
                  </a:schemeClr>
                </a:solidFill>
              </a:rPr>
              <a:t>Da presunção da dependência econômica dos dependentes previdenciários</a:t>
            </a:r>
          </a:p>
        </p:txBody>
      </p:sp>
      <p:sp>
        <p:nvSpPr>
          <p:cNvPr id="3" name="Espaço Reservado para Conteúdo 2">
            <a:extLst>
              <a:ext uri="{FF2B5EF4-FFF2-40B4-BE49-F238E27FC236}">
                <a16:creationId xmlns:a16="http://schemas.microsoft.com/office/drawing/2014/main" id="{37CFFB2D-851D-4745-B99C-2788FF821D88}"/>
              </a:ext>
            </a:extLst>
          </p:cNvPr>
          <p:cNvSpPr>
            <a:spLocks noGrp="1"/>
          </p:cNvSpPr>
          <p:nvPr>
            <p:ph idx="1"/>
          </p:nvPr>
        </p:nvSpPr>
        <p:spPr>
          <a:xfrm>
            <a:off x="838200" y="1743959"/>
            <a:ext cx="10515600" cy="4433004"/>
          </a:xfrm>
        </p:spPr>
        <p:txBody>
          <a:bodyPr>
            <a:normAutofit/>
          </a:bodyPr>
          <a:lstStyle/>
          <a:p>
            <a:pPr marL="411480" algn="just">
              <a:buFont typeface="Wingdings"/>
              <a:buChar char=""/>
              <a:defRPr/>
            </a:pPr>
            <a:r>
              <a:rPr lang="pt-BR" sz="2400" dirty="0"/>
              <a:t>Desde a LOPS – Lei Orgânica da Previdência Social -  Lei n.º 3.807, de 26 de agosto de 1960  consta que a dependência econômica dos dependentes da classe I é presumida e a dos demais  dependentes das outras classes deve ser comprovada.</a:t>
            </a:r>
          </a:p>
          <a:p>
            <a:pPr marL="411480" algn="just">
              <a:buFont typeface="Wingdings"/>
              <a:buChar char=""/>
              <a:defRPr/>
            </a:pPr>
            <a:r>
              <a:rPr lang="pt-BR" sz="2400" dirty="0"/>
              <a:t> Regra esta que se mantém em relação a atual legislação  do Regime Geral de Previdência Social – Lei n.º 8.213/91 art. 16, § 4º.</a:t>
            </a:r>
          </a:p>
          <a:p>
            <a:pPr marL="411480" algn="just">
              <a:buFont typeface="Wingdings"/>
              <a:buChar char=""/>
              <a:defRPr/>
            </a:pPr>
            <a:endParaRPr lang="pt-BR" sz="2400" dirty="0"/>
          </a:p>
          <a:p>
            <a:pPr marL="411480" algn="just">
              <a:buFont typeface="Wingdings"/>
              <a:buChar char=""/>
              <a:defRPr/>
            </a:pPr>
            <a:r>
              <a:rPr lang="pt-BR" sz="2400" dirty="0"/>
              <a:t> </a:t>
            </a:r>
            <a:r>
              <a:rPr lang="pt-BR" sz="2400" b="1" dirty="0"/>
              <a:t>Porém, quanto a esse aspecto (presunção da dependência econômica) entendemos que é possível atuação legislativa concorrente.</a:t>
            </a:r>
          </a:p>
        </p:txBody>
      </p:sp>
      <p:pic>
        <p:nvPicPr>
          <p:cNvPr id="4" name="Imagem 3">
            <a:extLst>
              <a:ext uri="{FF2B5EF4-FFF2-40B4-BE49-F238E27FC236}">
                <a16:creationId xmlns:a16="http://schemas.microsoft.com/office/drawing/2014/main" id="{4E4546C1-48B8-486A-B9C1-80135905FA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14929E-4B5D-458B-8E0A-C196EEEE66B4}"/>
              </a:ext>
            </a:extLst>
          </p:cNvPr>
          <p:cNvSpPr>
            <a:spLocks noGrp="1"/>
          </p:cNvSpPr>
          <p:nvPr>
            <p:ph type="title"/>
          </p:nvPr>
        </p:nvSpPr>
        <p:spPr/>
        <p:txBody>
          <a:bodyPr/>
          <a:lstStyle/>
          <a:p>
            <a:pPr>
              <a:defRPr/>
            </a:pPr>
            <a:endParaRPr lang="pt-BR" dirty="0">
              <a:solidFill>
                <a:schemeClr val="tx2">
                  <a:satMod val="200000"/>
                </a:schemeClr>
              </a:solidFill>
            </a:endParaRPr>
          </a:p>
        </p:txBody>
      </p:sp>
      <p:sp>
        <p:nvSpPr>
          <p:cNvPr id="15363" name="Espaço Reservado para Conteúdo 2">
            <a:extLst>
              <a:ext uri="{FF2B5EF4-FFF2-40B4-BE49-F238E27FC236}">
                <a16:creationId xmlns:a16="http://schemas.microsoft.com/office/drawing/2014/main" id="{DA7101EB-013B-4FF0-AE74-8CE7C7ACE6C2}"/>
              </a:ext>
            </a:extLst>
          </p:cNvPr>
          <p:cNvSpPr>
            <a:spLocks noGrp="1"/>
          </p:cNvSpPr>
          <p:nvPr>
            <p:ph idx="1"/>
          </p:nvPr>
        </p:nvSpPr>
        <p:spPr/>
        <p:txBody>
          <a:bodyPr/>
          <a:lstStyle/>
          <a:p>
            <a:pPr algn="just" eaLnBrk="1" hangingPunct="1"/>
            <a:r>
              <a:rPr lang="pt-BR" altLang="pt-BR"/>
              <a:t>A Lei do RGPS ao mesmo tempo que determina a presunção da dependência econômica dos dependentes da classe I não determina expressamente se ela é do tipo absoluta ou relativa.</a:t>
            </a:r>
          </a:p>
          <a:p>
            <a:pPr algn="just" eaLnBrk="1" hangingPunct="1"/>
            <a:endParaRPr lang="pt-BR" altLang="pt-BR"/>
          </a:p>
        </p:txBody>
      </p:sp>
      <p:pic>
        <p:nvPicPr>
          <p:cNvPr id="4" name="Imagem 3">
            <a:extLst>
              <a:ext uri="{FF2B5EF4-FFF2-40B4-BE49-F238E27FC236}">
                <a16:creationId xmlns:a16="http://schemas.microsoft.com/office/drawing/2014/main" id="{1EE533A0-F623-4F6D-9A43-83301B6CE5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9408" y="352715"/>
            <a:ext cx="2030141" cy="88536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99714BC-560A-4C5F-BB9E-98B260DF016F}"/>
              </a:ext>
            </a:extLst>
          </p:cNvPr>
          <p:cNvSpPr>
            <a:spLocks noGrp="1"/>
          </p:cNvSpPr>
          <p:nvPr>
            <p:ph idx="1"/>
          </p:nvPr>
        </p:nvSpPr>
        <p:spPr>
          <a:xfrm>
            <a:off x="838200" y="853440"/>
            <a:ext cx="10515600" cy="5323523"/>
          </a:xfrm>
        </p:spPr>
        <p:txBody>
          <a:bodyPr>
            <a:normAutofit lnSpcReduction="10000"/>
          </a:bodyPr>
          <a:lstStyle/>
          <a:p>
            <a:pPr marL="411480" algn="just">
              <a:buFont typeface="Wingdings"/>
              <a:buChar char=""/>
              <a:defRPr/>
            </a:pPr>
            <a:r>
              <a:rPr lang="pt-BR" dirty="0"/>
              <a:t>Os dependentes da classe I refletem a família em sentido estrito, enquanto os dependentes da classe II e III refletem o conceito de família estendida.</a:t>
            </a:r>
          </a:p>
          <a:p>
            <a:pPr marL="411480" algn="just">
              <a:buFont typeface="Wingdings"/>
              <a:buChar char=""/>
              <a:defRPr/>
            </a:pPr>
            <a:endParaRPr lang="pt-BR" dirty="0"/>
          </a:p>
          <a:p>
            <a:pPr marL="411480" algn="just">
              <a:buFont typeface="Wingdings"/>
              <a:buChar char=""/>
              <a:defRPr/>
            </a:pPr>
            <a:r>
              <a:rPr lang="pt-BR" dirty="0"/>
              <a:t> Como a Constituição  no art. 226 prevê e determina a família como base da sociedade recebendo especial atenção do Estado. Há quem afirme que a presunção de dependência econômica dos integrantes da classe I deve ser mantida.</a:t>
            </a:r>
          </a:p>
          <a:p>
            <a:pPr marL="411480" algn="just">
              <a:buFont typeface="Wingdings"/>
              <a:buChar char=""/>
              <a:defRPr/>
            </a:pPr>
            <a:endParaRPr lang="pt-BR" dirty="0"/>
          </a:p>
          <a:p>
            <a:pPr marL="411480" algn="just">
              <a:buFont typeface="Wingdings"/>
              <a:buChar char=""/>
              <a:defRPr/>
            </a:pPr>
            <a:r>
              <a:rPr lang="pt-BR" dirty="0"/>
              <a:t>Enquanto outros, entendem que a presunção de dependência notadamente em relação ao cônjuge e  companheiros deva ser afastada em face das alterações  sociais e  do fato da  mulher ter  efetivamente se inserido no mercado de trabalho.</a:t>
            </a:r>
          </a:p>
        </p:txBody>
      </p:sp>
      <p:pic>
        <p:nvPicPr>
          <p:cNvPr id="4" name="Imagem 3">
            <a:extLst>
              <a:ext uri="{FF2B5EF4-FFF2-40B4-BE49-F238E27FC236}">
                <a16:creationId xmlns:a16="http://schemas.microsoft.com/office/drawing/2014/main" id="{6A63CFCA-98BB-4B0E-AA5F-A8F8B05F57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2986" y="1"/>
            <a:ext cx="2092750" cy="853440"/>
          </a:xfrm>
          <a:prstGeom prst="rect">
            <a:avLst/>
          </a:prstGeom>
        </p:spPr>
      </p:pic>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3125</Words>
  <Application>Microsoft Office PowerPoint</Application>
  <PresentationFormat>Widescreen</PresentationFormat>
  <Paragraphs>158</Paragraphs>
  <Slides>24</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24</vt:i4>
      </vt:variant>
    </vt:vector>
  </HeadingPairs>
  <TitlesOfParts>
    <vt:vector size="33" baseType="lpstr">
      <vt:lpstr>Arial</vt:lpstr>
      <vt:lpstr>Calibri</vt:lpstr>
      <vt:lpstr>Calibri Light</vt:lpstr>
      <vt:lpstr>CharterBT-Roman</vt:lpstr>
      <vt:lpstr>helvetica neue</vt:lpstr>
      <vt:lpstr>opensans</vt:lpstr>
      <vt:lpstr>Titillium Web</vt:lpstr>
      <vt:lpstr>Wingdings</vt:lpstr>
      <vt:lpstr>Tema do Office</vt:lpstr>
      <vt:lpstr>      PROF. DR. Miguel Horvath Júnior</vt:lpstr>
      <vt:lpstr> Autonomia dos entes federativos para legislar sobre dependência econômica </vt:lpstr>
      <vt:lpstr>Apresentação do PowerPoint</vt:lpstr>
      <vt:lpstr>imites do art. 40, § 12 da Constituição Federal </vt:lpstr>
      <vt:lpstr> Aspectos de atuação e de preenchimento pelo legislador local</vt:lpstr>
      <vt:lpstr>    Dependência econômica</vt:lpstr>
      <vt:lpstr> Da presunção da dependência econômica dos dependentes previdenciários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Da dependência econômica parcial</vt:lpstr>
      <vt:lpstr> Diferença entre mero auxílio econômico e colaboração econômica</vt:lpstr>
      <vt:lpstr>    Da caracterização da dependência econômica</vt:lpstr>
      <vt:lpstr>Apresentação do PowerPoint</vt:lpstr>
      <vt:lpstr> </vt:lpstr>
      <vt:lpstr>Apresentação do PowerPoint</vt:lpstr>
      <vt:lpstr>  ADI  5083 E 4878  - art. 16 ,§ 2º  da Lei 8.213/91 </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respiro</dc:title>
  <dc:creator>Nova</dc:creator>
  <cp:lastModifiedBy>migue</cp:lastModifiedBy>
  <cp:revision>19</cp:revision>
  <dcterms:created xsi:type="dcterms:W3CDTF">2020-09-25T15:05:21Z</dcterms:created>
  <dcterms:modified xsi:type="dcterms:W3CDTF">2021-08-17T11:17:17Z</dcterms:modified>
</cp:coreProperties>
</file>